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8288000" cy="10287000"/>
  <p:notesSz cx="6858000" cy="9144000"/>
  <p:embeddedFontLst>
    <p:embeddedFont>
      <p:font typeface="Arial Bold" panose="020B0704020202020204" pitchFamily="34" charset="0"/>
      <p:regular r:id="rId22"/>
      <p:bold r:id="rId23"/>
    </p:embeddedFont>
    <p:embeddedFont>
      <p:font typeface="Arial Bold Italics" panose="020B0604020202020204" charset="0"/>
      <p:regular r:id="rId24"/>
      <p:bold r:id="rId25"/>
      <p:italic r:id="rId26"/>
      <p:boldItalic r:id="rId27"/>
    </p:embeddedFont>
    <p:embeddedFont>
      <p:font typeface="Avenir Bold" panose="020B0604020202020204" charset="0"/>
      <p:regular r:id="rId28"/>
      <p:bold r:id="rId29"/>
    </p:embeddedFont>
    <p:embeddedFont>
      <p:font typeface="TT Ramilla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8" autoAdjust="0"/>
    <p:restoredTop sz="94658" autoAdjust="0"/>
  </p:normalViewPr>
  <p:slideViewPr>
    <p:cSldViewPr>
      <p:cViewPr varScale="1">
        <p:scale>
          <a:sx n="52" d="100"/>
          <a:sy n="52" d="100"/>
        </p:scale>
        <p:origin x="1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nhrrb.navajo-nsn.gov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221070"/>
            <a:ext cx="13716000" cy="11391459"/>
            <a:chOff x="0" y="0"/>
            <a:chExt cx="13004800" cy="10800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0800791"/>
            </a:xfrm>
            <a:custGeom>
              <a:avLst/>
              <a:gdLst/>
              <a:ahLst/>
              <a:cxnLst/>
              <a:rect l="l" t="t" r="r" b="b"/>
              <a:pathLst>
                <a:path w="13004800" h="10800791">
                  <a:moveTo>
                    <a:pt x="0" y="0"/>
                  </a:moveTo>
                  <a:lnTo>
                    <a:pt x="13004800" y="0"/>
                  </a:lnTo>
                  <a:lnTo>
                    <a:pt x="13004800" y="10800791"/>
                  </a:lnTo>
                  <a:lnTo>
                    <a:pt x="0" y="10800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004800" cy="108484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Research Policies and Procedures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of the Navajo Nation Human Research Review Board (NNHRRB) </a:t>
              </a: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endParaRPr lang="en-US" sz="5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5832"/>
                </a:lnSpc>
              </a:pPr>
              <a:r>
                <a:rPr lang="en-US" sz="5400" u="sng">
                  <a:solidFill>
                    <a:srgbClr val="410082"/>
                  </a:solidFill>
                  <a:latin typeface="Arial"/>
                  <a:ea typeface="Arial"/>
                  <a:cs typeface="Arial"/>
                  <a:sym typeface="Arial"/>
                  <a:hlinkClick r:id="rId2" tooltip="http://www.nnhrrb.navajo-nsn.gov/"/>
                </a:rPr>
                <a:t>http://www.nnhrrb.gov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928-871-6929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928-871-6255 (fax)</a:t>
              </a:r>
            </a:p>
            <a:p>
              <a:pPr algn="ctr">
                <a:lnSpc>
                  <a:spcPts val="6480"/>
                </a:lnSpc>
              </a:pPr>
              <a:endParaRPr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5832"/>
                </a:lnSpc>
              </a:pPr>
              <a:endParaRPr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277862" y="2265898"/>
            <a:ext cx="5732275" cy="5755204"/>
          </a:xfrm>
          <a:custGeom>
            <a:avLst/>
            <a:gdLst/>
            <a:ahLst/>
            <a:cxnLst/>
            <a:rect l="l" t="t" r="r" b="b"/>
            <a:pathLst>
              <a:path w="5732275" h="5755204">
                <a:moveTo>
                  <a:pt x="0" y="0"/>
                </a:moveTo>
                <a:lnTo>
                  <a:pt x="5732276" y="0"/>
                </a:lnTo>
                <a:lnTo>
                  <a:pt x="5732276" y="5755204"/>
                </a:lnTo>
                <a:lnTo>
                  <a:pt x="0" y="5755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457200"/>
            <a:ext cx="13716000" cy="1979926"/>
            <a:chOff x="0" y="0"/>
            <a:chExt cx="13004800" cy="1877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877263"/>
            </a:xfrm>
            <a:custGeom>
              <a:avLst/>
              <a:gdLst/>
              <a:ahLst/>
              <a:cxnLst/>
              <a:rect l="l" t="t" r="r" b="b"/>
              <a:pathLst>
                <a:path w="13004800" h="1877263">
                  <a:moveTo>
                    <a:pt x="0" y="0"/>
                  </a:moveTo>
                  <a:lnTo>
                    <a:pt x="13004800" y="0"/>
                  </a:lnTo>
                  <a:lnTo>
                    <a:pt x="13004800" y="1877263"/>
                  </a:lnTo>
                  <a:lnTo>
                    <a:pt x="0" y="18772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1982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Research Studies</a:t>
              </a:r>
            </a:p>
            <a:p>
              <a:pPr algn="ctr">
                <a:lnSpc>
                  <a:spcPts val="4050"/>
                </a:lnSpc>
              </a:pPr>
              <a:r>
                <a:rPr lang="en-US" sz="3375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Jennifer Hudson, MPH</a:t>
              </a:r>
            </a:p>
            <a:p>
              <a:pPr algn="ctr">
                <a:lnSpc>
                  <a:spcPts val="4050"/>
                </a:lnSpc>
              </a:pPr>
              <a:r>
                <a:rPr lang="en-US" sz="3375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 Health Promotion Student, NAU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286000" y="2781300"/>
            <a:ext cx="13716000" cy="6819900"/>
          </a:xfrm>
          <a:custGeom>
            <a:avLst/>
            <a:gdLst/>
            <a:ahLst/>
            <a:cxnLst/>
            <a:rect l="l" t="t" r="r" b="b"/>
            <a:pathLst>
              <a:path w="12591634" h="5621872">
                <a:moveTo>
                  <a:pt x="0" y="0"/>
                </a:moveTo>
                <a:lnTo>
                  <a:pt x="12591634" y="0"/>
                </a:lnTo>
                <a:lnTo>
                  <a:pt x="12591634" y="5621872"/>
                </a:lnTo>
                <a:lnTo>
                  <a:pt x="0" y="562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90" t="-22409" r="-853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457200"/>
            <a:ext cx="13716000" cy="2007644"/>
            <a:chOff x="0" y="0"/>
            <a:chExt cx="13004800" cy="1903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903544"/>
            </a:xfrm>
            <a:custGeom>
              <a:avLst/>
              <a:gdLst/>
              <a:ahLst/>
              <a:cxnLst/>
              <a:rect l="l" t="t" r="r" b="b"/>
              <a:pathLst>
                <a:path w="13004800" h="1903544">
                  <a:moveTo>
                    <a:pt x="0" y="0"/>
                  </a:moveTo>
                  <a:lnTo>
                    <a:pt x="13004800" y="0"/>
                  </a:lnTo>
                  <a:lnTo>
                    <a:pt x="13004800" y="1903544"/>
                  </a:lnTo>
                  <a:lnTo>
                    <a:pt x="0" y="1903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20083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Research Studies</a:t>
              </a:r>
            </a:p>
            <a:p>
              <a:pPr algn="ctr">
                <a:lnSpc>
                  <a:spcPts val="4117"/>
                </a:lnSpc>
              </a:pPr>
              <a:r>
                <a:rPr lang="en-US" sz="3431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Jennifer Hudson, MPH</a:t>
              </a:r>
            </a:p>
            <a:p>
              <a:pPr algn="ctr">
                <a:lnSpc>
                  <a:spcPts val="4117"/>
                </a:lnSpc>
              </a:pPr>
              <a:r>
                <a:rPr lang="en-US" sz="3431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 Health Promotion Student, NAU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249978" y="3146849"/>
            <a:ext cx="13388277" cy="6682951"/>
          </a:xfrm>
          <a:custGeom>
            <a:avLst/>
            <a:gdLst/>
            <a:ahLst/>
            <a:cxnLst/>
            <a:rect l="l" t="t" r="r" b="b"/>
            <a:pathLst>
              <a:path w="12461434" h="5384635">
                <a:moveTo>
                  <a:pt x="0" y="0"/>
                </a:moveTo>
                <a:lnTo>
                  <a:pt x="12461434" y="0"/>
                </a:lnTo>
                <a:lnTo>
                  <a:pt x="12461434" y="5384635"/>
                </a:lnTo>
                <a:lnTo>
                  <a:pt x="0" y="538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8" r="-11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457200"/>
            <a:ext cx="13716000" cy="1979926"/>
            <a:chOff x="0" y="0"/>
            <a:chExt cx="13004800" cy="1877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877263"/>
            </a:xfrm>
            <a:custGeom>
              <a:avLst/>
              <a:gdLst/>
              <a:ahLst/>
              <a:cxnLst/>
              <a:rect l="l" t="t" r="r" b="b"/>
              <a:pathLst>
                <a:path w="13004800" h="1877263">
                  <a:moveTo>
                    <a:pt x="0" y="0"/>
                  </a:moveTo>
                  <a:lnTo>
                    <a:pt x="13004800" y="0"/>
                  </a:lnTo>
                  <a:lnTo>
                    <a:pt x="13004800" y="1877263"/>
                  </a:lnTo>
                  <a:lnTo>
                    <a:pt x="0" y="18772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1982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Research Studies</a:t>
              </a:r>
            </a:p>
            <a:p>
              <a:pPr algn="ctr">
                <a:lnSpc>
                  <a:spcPts val="4050"/>
                </a:lnSpc>
              </a:pPr>
              <a:r>
                <a:rPr lang="en-US" sz="3375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Jennifer Hudson, MPH</a:t>
              </a:r>
            </a:p>
            <a:p>
              <a:pPr algn="ctr">
                <a:lnSpc>
                  <a:spcPts val="4050"/>
                </a:lnSpc>
              </a:pPr>
              <a:r>
                <a:rPr lang="en-US" sz="3375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 Health Promotion Student, NAU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819400" y="2705100"/>
            <a:ext cx="12343175" cy="7440308"/>
          </a:xfrm>
          <a:custGeom>
            <a:avLst/>
            <a:gdLst/>
            <a:ahLst/>
            <a:cxnLst/>
            <a:rect l="l" t="t" r="r" b="b"/>
            <a:pathLst>
              <a:path w="11694251" h="7009287">
                <a:moveTo>
                  <a:pt x="0" y="0"/>
                </a:moveTo>
                <a:lnTo>
                  <a:pt x="11694251" y="0"/>
                </a:lnTo>
                <a:lnTo>
                  <a:pt x="11694251" y="7009287"/>
                </a:lnTo>
                <a:lnTo>
                  <a:pt x="0" y="7009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998" t="-11328" r="-9950" b="-157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91247"/>
            <a:ext cx="13716000" cy="1485900"/>
            <a:chOff x="0" y="0"/>
            <a:chExt cx="13004800" cy="1408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408853"/>
            </a:xfrm>
            <a:custGeom>
              <a:avLst/>
              <a:gdLst/>
              <a:ahLst/>
              <a:cxnLst/>
              <a:rect l="l" t="t" r="r" b="b"/>
              <a:pathLst>
                <a:path w="13004800" h="1408853">
                  <a:moveTo>
                    <a:pt x="0" y="0"/>
                  </a:moveTo>
                  <a:lnTo>
                    <a:pt x="13004800" y="0"/>
                  </a:lnTo>
                  <a:lnTo>
                    <a:pt x="13004800" y="1408853"/>
                  </a:lnTo>
                  <a:lnTo>
                    <a:pt x="0" y="1408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15136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 dirty="0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Navajo Research Studies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53797" y="1827988"/>
            <a:ext cx="9824873" cy="8408444"/>
            <a:chOff x="0" y="0"/>
            <a:chExt cx="8955764" cy="76646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55764" cy="7664632"/>
            </a:xfrm>
            <a:custGeom>
              <a:avLst/>
              <a:gdLst/>
              <a:ahLst/>
              <a:cxnLst/>
              <a:rect l="l" t="t" r="r" b="b"/>
              <a:pathLst>
                <a:path w="8955764" h="7664632">
                  <a:moveTo>
                    <a:pt x="0" y="0"/>
                  </a:moveTo>
                  <a:lnTo>
                    <a:pt x="8955764" y="0"/>
                  </a:lnTo>
                  <a:lnTo>
                    <a:pt x="8955764" y="7664632"/>
                  </a:lnTo>
                  <a:lnTo>
                    <a:pt x="0" y="7664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8955764" cy="7759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47"/>
                </a:lnSpc>
              </a:pPr>
              <a:r>
                <a:rPr lang="en-US" sz="4199" spc="-16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Vaccine Trials (Dr. Hammitt)</a:t>
              </a:r>
            </a:p>
            <a:p>
              <a:pPr algn="l">
                <a:lnSpc>
                  <a:spcPts val="6047"/>
                </a:lnSpc>
              </a:pPr>
              <a:endParaRPr lang="en-US" sz="4199" spc="-16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endParaRPr lang="en-US" sz="4199" spc="-16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r>
                <a:rPr lang="en-US" sz="4199" spc="-19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H. pylori research (Dr. Pete)</a:t>
              </a:r>
            </a:p>
            <a:p>
              <a:pPr algn="l">
                <a:lnSpc>
                  <a:spcPts val="6047"/>
                </a:lnSpc>
              </a:pPr>
              <a:endParaRPr lang="en-US" sz="4199" spc="-19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endParaRPr lang="en-US" sz="4199" spc="-19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r>
                <a:rPr lang="en-US" sz="4199" spc="-19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Family Spirit (Johns Hopkins team)</a:t>
              </a:r>
            </a:p>
            <a:p>
              <a:pPr algn="l">
                <a:lnSpc>
                  <a:spcPts val="6047"/>
                </a:lnSpc>
              </a:pPr>
              <a:endParaRPr lang="en-US" sz="4199" spc="-19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endParaRPr lang="en-US" sz="4199" spc="-19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r>
                <a:rPr lang="en-US" sz="4199" spc="-16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Navajo Birth Cohort Study (UNM) </a:t>
              </a:r>
            </a:p>
            <a:p>
              <a:pPr algn="l">
                <a:lnSpc>
                  <a:spcPts val="5039"/>
                </a:lnSpc>
              </a:pPr>
              <a:endParaRPr lang="en-US" sz="4199" spc="-16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579085" y="1577147"/>
            <a:ext cx="2741265" cy="2741265"/>
          </a:xfrm>
          <a:custGeom>
            <a:avLst/>
            <a:gdLst/>
            <a:ahLst/>
            <a:cxnLst/>
            <a:rect l="l" t="t" r="r" b="b"/>
            <a:pathLst>
              <a:path w="2741265" h="2741265">
                <a:moveTo>
                  <a:pt x="0" y="0"/>
                </a:moveTo>
                <a:lnTo>
                  <a:pt x="2741266" y="0"/>
                </a:lnTo>
                <a:lnTo>
                  <a:pt x="2741266" y="2741265"/>
                </a:lnTo>
                <a:lnTo>
                  <a:pt x="0" y="2741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290555" y="3453666"/>
            <a:ext cx="2682745" cy="2303807"/>
          </a:xfrm>
          <a:custGeom>
            <a:avLst/>
            <a:gdLst/>
            <a:ahLst/>
            <a:cxnLst/>
            <a:rect l="l" t="t" r="r" b="b"/>
            <a:pathLst>
              <a:path w="2682745" h="2303807">
                <a:moveTo>
                  <a:pt x="0" y="0"/>
                </a:moveTo>
                <a:lnTo>
                  <a:pt x="2682745" y="0"/>
                </a:lnTo>
                <a:lnTo>
                  <a:pt x="2682745" y="2303807"/>
                </a:lnTo>
                <a:lnTo>
                  <a:pt x="0" y="2303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79085" y="5268722"/>
            <a:ext cx="2672775" cy="3798517"/>
          </a:xfrm>
          <a:custGeom>
            <a:avLst/>
            <a:gdLst/>
            <a:ahLst/>
            <a:cxnLst/>
            <a:rect l="l" t="t" r="r" b="b"/>
            <a:pathLst>
              <a:path w="2672775" h="3798517">
                <a:moveTo>
                  <a:pt x="0" y="0"/>
                </a:moveTo>
                <a:lnTo>
                  <a:pt x="2672775" y="0"/>
                </a:lnTo>
                <a:lnTo>
                  <a:pt x="2672775" y="3798517"/>
                </a:lnTo>
                <a:lnTo>
                  <a:pt x="0" y="3798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856129" y="8038539"/>
            <a:ext cx="1832956" cy="2057400"/>
          </a:xfrm>
          <a:custGeom>
            <a:avLst/>
            <a:gdLst/>
            <a:ahLst/>
            <a:cxnLst/>
            <a:rect l="l" t="t" r="r" b="b"/>
            <a:pathLst>
              <a:path w="1832956" h="2057400">
                <a:moveTo>
                  <a:pt x="0" y="0"/>
                </a:moveTo>
                <a:lnTo>
                  <a:pt x="1832957" y="0"/>
                </a:lnTo>
                <a:lnTo>
                  <a:pt x="183295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91247"/>
            <a:ext cx="13716000" cy="1485900"/>
            <a:chOff x="0" y="0"/>
            <a:chExt cx="13004800" cy="1408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408853"/>
            </a:xfrm>
            <a:custGeom>
              <a:avLst/>
              <a:gdLst/>
              <a:ahLst/>
              <a:cxnLst/>
              <a:rect l="l" t="t" r="r" b="b"/>
              <a:pathLst>
                <a:path w="13004800" h="1408853">
                  <a:moveTo>
                    <a:pt x="0" y="0"/>
                  </a:moveTo>
                  <a:lnTo>
                    <a:pt x="13004800" y="0"/>
                  </a:lnTo>
                  <a:lnTo>
                    <a:pt x="13004800" y="1408853"/>
                  </a:lnTo>
                  <a:lnTo>
                    <a:pt x="0" y="1408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15136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NHRRB: Looking ahead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53797" y="1827988"/>
            <a:ext cx="9824873" cy="6657861"/>
            <a:chOff x="0" y="0"/>
            <a:chExt cx="8955764" cy="6068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55764" cy="6068907"/>
            </a:xfrm>
            <a:custGeom>
              <a:avLst/>
              <a:gdLst/>
              <a:ahLst/>
              <a:cxnLst/>
              <a:rect l="l" t="t" r="r" b="b"/>
              <a:pathLst>
                <a:path w="8955764" h="6068907">
                  <a:moveTo>
                    <a:pt x="0" y="0"/>
                  </a:moveTo>
                  <a:lnTo>
                    <a:pt x="8955764" y="0"/>
                  </a:lnTo>
                  <a:lnTo>
                    <a:pt x="8955764" y="6068907"/>
                  </a:lnTo>
                  <a:lnTo>
                    <a:pt x="0" y="60689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8955764" cy="61641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47"/>
                </a:lnSpc>
              </a:pPr>
              <a:r>
                <a:rPr lang="en-US" sz="4199" spc="-16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Research Director, NDOH</a:t>
              </a:r>
            </a:p>
            <a:p>
              <a:pPr algn="l">
                <a:lnSpc>
                  <a:spcPts val="6047"/>
                </a:lnSpc>
              </a:pPr>
              <a:endParaRPr lang="en-US" sz="4199" spc="-16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r>
                <a:rPr lang="en-US" sz="4199" spc="-16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Update NHRRRB Research Code </a:t>
              </a:r>
            </a:p>
            <a:p>
              <a:pPr algn="l">
                <a:lnSpc>
                  <a:spcPts val="6047"/>
                </a:lnSpc>
              </a:pPr>
              <a:endParaRPr lang="en-US" sz="4199" spc="-16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r>
                <a:rPr lang="en-US" sz="4199" spc="-16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Exempt / expedited studies</a:t>
              </a:r>
            </a:p>
            <a:p>
              <a:pPr algn="l">
                <a:lnSpc>
                  <a:spcPts val="6047"/>
                </a:lnSpc>
              </a:pPr>
              <a:endParaRPr lang="en-US" sz="4199" spc="-16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  <a:p>
              <a:pPr algn="l">
                <a:lnSpc>
                  <a:spcPts val="6047"/>
                </a:lnSpc>
              </a:pPr>
              <a:r>
                <a:rPr lang="en-US" sz="4199" spc="-16">
                  <a:solidFill>
                    <a:srgbClr val="302615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Genetic Research Policy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371600" y="975422"/>
            <a:ext cx="3712609" cy="2414127"/>
          </a:xfrm>
          <a:custGeom>
            <a:avLst/>
            <a:gdLst/>
            <a:ahLst/>
            <a:cxnLst/>
            <a:rect l="l" t="t" r="r" b="b"/>
            <a:pathLst>
              <a:path w="2405193" h="1801708">
                <a:moveTo>
                  <a:pt x="0" y="0"/>
                </a:moveTo>
                <a:lnTo>
                  <a:pt x="2405193" y="0"/>
                </a:lnTo>
                <a:lnTo>
                  <a:pt x="2405193" y="1801708"/>
                </a:lnTo>
                <a:lnTo>
                  <a:pt x="0" y="1801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689075" y="1336257"/>
            <a:ext cx="3712609" cy="3959643"/>
          </a:xfrm>
          <a:custGeom>
            <a:avLst/>
            <a:gdLst/>
            <a:ahLst/>
            <a:cxnLst/>
            <a:rect l="l" t="t" r="r" b="b"/>
            <a:pathLst>
              <a:path w="1964456" h="2218585">
                <a:moveTo>
                  <a:pt x="0" y="0"/>
                </a:moveTo>
                <a:lnTo>
                  <a:pt x="1964456" y="0"/>
                </a:lnTo>
                <a:lnTo>
                  <a:pt x="1964456" y="2218585"/>
                </a:lnTo>
                <a:lnTo>
                  <a:pt x="0" y="2218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32751" y="4384229"/>
            <a:ext cx="3712610" cy="1306186"/>
          </a:xfrm>
          <a:custGeom>
            <a:avLst/>
            <a:gdLst/>
            <a:ahLst/>
            <a:cxnLst/>
            <a:rect l="l" t="t" r="r" b="b"/>
            <a:pathLst>
              <a:path w="2409489" h="752965">
                <a:moveTo>
                  <a:pt x="0" y="0"/>
                </a:moveTo>
                <a:lnTo>
                  <a:pt x="2409489" y="0"/>
                </a:lnTo>
                <a:lnTo>
                  <a:pt x="2409489" y="752966"/>
                </a:lnTo>
                <a:lnTo>
                  <a:pt x="0" y="752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321049">
            <a:off x="11152350" y="6004220"/>
            <a:ext cx="3325650" cy="3959643"/>
          </a:xfrm>
          <a:custGeom>
            <a:avLst/>
            <a:gdLst/>
            <a:ahLst/>
            <a:cxnLst/>
            <a:rect l="l" t="t" r="r" b="b"/>
            <a:pathLst>
              <a:path w="3010495" h="2946522">
                <a:moveTo>
                  <a:pt x="0" y="0"/>
                </a:moveTo>
                <a:lnTo>
                  <a:pt x="3010495" y="0"/>
                </a:lnTo>
                <a:lnTo>
                  <a:pt x="3010495" y="2946523"/>
                </a:lnTo>
                <a:lnTo>
                  <a:pt x="0" y="2946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1800" y="411957"/>
            <a:ext cx="12344400" cy="17145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11704320" cy="1739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379"/>
                </a:lnSpc>
              </a:pPr>
              <a:r>
                <a:rPr lang="en-US" sz="6149" b="1">
                  <a:solidFill>
                    <a:srgbClr val="2381A1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In Closing…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1500" y="2252920"/>
            <a:ext cx="17145000" cy="7778098"/>
            <a:chOff x="-2457499" y="0"/>
            <a:chExt cx="16256000" cy="7374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22660" cy="7374789"/>
            </a:xfrm>
            <a:custGeom>
              <a:avLst/>
              <a:gdLst/>
              <a:ahLst/>
              <a:cxnLst/>
              <a:rect l="l" t="t" r="r" b="b"/>
              <a:pathLst>
                <a:path w="11522660" h="7374789">
                  <a:moveTo>
                    <a:pt x="0" y="0"/>
                  </a:moveTo>
                  <a:lnTo>
                    <a:pt x="11522660" y="0"/>
                  </a:lnTo>
                  <a:lnTo>
                    <a:pt x="11522660" y="7374789"/>
                  </a:lnTo>
                  <a:lnTo>
                    <a:pt x="0" y="73747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457499" y="0"/>
              <a:ext cx="16256000" cy="7374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01"/>
                </a:lnSpc>
              </a:pPr>
              <a:r>
                <a:rPr lang="en-US" sz="4800" spc="-17" dirty="0">
                  <a:solidFill>
                    <a:srgbClr val="29437D"/>
                  </a:solidFill>
                  <a:latin typeface="Avenir"/>
                  <a:ea typeface="Avenir"/>
                  <a:cs typeface="Avenir"/>
                  <a:sym typeface="Avenir"/>
                </a:rPr>
                <a:t>The Navajo Nation exercises its authority by strengthening tribal sovereignty through the complex maze of federal, federal Indian, state and tribal policies. </a:t>
              </a:r>
            </a:p>
            <a:p>
              <a:pPr algn="ctr">
                <a:lnSpc>
                  <a:spcPts val="4301"/>
                </a:lnSpc>
              </a:pPr>
              <a:endParaRPr lang="en-US" sz="4800" spc="-17" dirty="0">
                <a:solidFill>
                  <a:srgbClr val="29437D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algn="ctr">
                <a:lnSpc>
                  <a:spcPts val="4301"/>
                </a:lnSpc>
              </a:pPr>
              <a:r>
                <a:rPr lang="en-US" sz="4800" spc="-17" dirty="0">
                  <a:solidFill>
                    <a:srgbClr val="29437D"/>
                  </a:solidFill>
                  <a:latin typeface="Avenir"/>
                  <a:ea typeface="Avenir"/>
                  <a:cs typeface="Avenir"/>
                  <a:sym typeface="Avenir"/>
                </a:rPr>
                <a:t>The Navajo Research Code and NNHRRB reclaim and protect intellectual &amp; cultural rights of their people and future generations.</a:t>
              </a:r>
            </a:p>
            <a:p>
              <a:pPr algn="ctr">
                <a:lnSpc>
                  <a:spcPts val="4301"/>
                </a:lnSpc>
              </a:pPr>
              <a:endParaRPr lang="en-US" sz="4800" spc="-17" dirty="0">
                <a:solidFill>
                  <a:srgbClr val="29437D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algn="ctr">
                <a:lnSpc>
                  <a:spcPts val="4302"/>
                </a:lnSpc>
              </a:pPr>
              <a:r>
                <a:rPr lang="en-US" sz="4800" spc="-20" dirty="0">
                  <a:solidFill>
                    <a:srgbClr val="29437D"/>
                  </a:solidFill>
                  <a:latin typeface="Avenir"/>
                  <a:ea typeface="Avenir"/>
                  <a:cs typeface="Avenir"/>
                  <a:sym typeface="Avenir"/>
                </a:rPr>
                <a:t>NNHRRB processes and protocols demonstrate steps for respectful, transparent partnerships  between community and researchers as we all work together to improve health outcomes for American Indian people.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47800" y="319683"/>
            <a:ext cx="14973300" cy="3224936"/>
            <a:chOff x="-1770098" y="-455507"/>
            <a:chExt cx="14196907" cy="30577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4080" cy="2602210"/>
            </a:xfrm>
            <a:custGeom>
              <a:avLst/>
              <a:gdLst/>
              <a:ahLst/>
              <a:cxnLst/>
              <a:rect l="l" t="t" r="r" b="b"/>
              <a:pathLst>
                <a:path w="11054080" h="2602210">
                  <a:moveTo>
                    <a:pt x="0" y="0"/>
                  </a:moveTo>
                  <a:lnTo>
                    <a:pt x="11054080" y="0"/>
                  </a:lnTo>
                  <a:lnTo>
                    <a:pt x="11054080" y="2602210"/>
                  </a:lnTo>
                  <a:lnTo>
                    <a:pt x="0" y="26022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770098" y="-455507"/>
              <a:ext cx="14196907" cy="2678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73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Navajo Nation Human Research Review Board</a:t>
              </a:r>
            </a:p>
            <a:p>
              <a:pPr algn="ctr">
                <a:lnSpc>
                  <a:spcPts val="5184"/>
                </a:lnSpc>
              </a:pPr>
              <a:endParaRPr lang="en-US" sz="3200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algn="ctr">
                <a:lnSpc>
                  <a:spcPts val="3563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Promote “</a:t>
              </a:r>
              <a:r>
                <a:rPr lang="en-US" sz="3200" b="1" i="1" dirty="0">
                  <a:solidFill>
                    <a:srgbClr val="000000"/>
                  </a:solidFill>
                  <a:latin typeface="Avenir Bold Italics"/>
                  <a:ea typeface="Avenir Bold Italics"/>
                  <a:cs typeface="Avenir Bold Italics"/>
                  <a:sym typeface="Avenir Bold Italics"/>
                </a:rPr>
                <a:t>Expert Indians instead of Indian Experts</a:t>
              </a:r>
              <a:r>
                <a:rPr lang="en-US" sz="3200" b="1" dirty="0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” </a:t>
              </a:r>
            </a:p>
            <a:p>
              <a:pPr algn="ctr">
                <a:lnSpc>
                  <a:spcPts val="2915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Quote from NNHRRB Chair, Ms. Beverly Pigman, (June 27, 2006)</a:t>
              </a:r>
            </a:p>
          </p:txBody>
        </p:sp>
      </p:grpSp>
      <p:sp>
        <p:nvSpPr>
          <p:cNvPr id="6" name="Freeform 6" descr="nnhrrb_team2"/>
          <p:cNvSpPr/>
          <p:nvPr/>
        </p:nvSpPr>
        <p:spPr>
          <a:xfrm>
            <a:off x="4495800" y="3034945"/>
            <a:ext cx="9677400" cy="6951931"/>
          </a:xfrm>
          <a:custGeom>
            <a:avLst/>
            <a:gdLst/>
            <a:ahLst/>
            <a:cxnLst/>
            <a:rect l="l" t="t" r="r" b="b"/>
            <a:pathLst>
              <a:path w="8051699" h="6038774">
                <a:moveTo>
                  <a:pt x="0" y="0"/>
                </a:moveTo>
                <a:lnTo>
                  <a:pt x="8051699" y="0"/>
                </a:lnTo>
                <a:lnTo>
                  <a:pt x="8051699" y="6038774"/>
                </a:lnTo>
                <a:lnTo>
                  <a:pt x="0" y="603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496" y="1133374"/>
            <a:ext cx="6857942" cy="3816463"/>
            <a:chOff x="0" y="-47625"/>
            <a:chExt cx="6502345" cy="3618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2345" cy="3570946"/>
            </a:xfrm>
            <a:custGeom>
              <a:avLst/>
              <a:gdLst/>
              <a:ahLst/>
              <a:cxnLst/>
              <a:rect l="l" t="t" r="r" b="b"/>
              <a:pathLst>
                <a:path w="6502345" h="3570946">
                  <a:moveTo>
                    <a:pt x="0" y="0"/>
                  </a:moveTo>
                  <a:lnTo>
                    <a:pt x="6502345" y="0"/>
                  </a:lnTo>
                  <a:lnTo>
                    <a:pt x="6502345" y="3570946"/>
                  </a:lnTo>
                  <a:lnTo>
                    <a:pt x="0" y="35709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502345" cy="361857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19"/>
                </a:lnSpc>
              </a:pPr>
              <a:r>
                <a:rPr lang="en-US" sz="2099" b="1" u="sng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Contact</a:t>
              </a:r>
              <a:r>
                <a:rPr lang="en-US" sz="2099" b="1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:</a:t>
              </a:r>
            </a:p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Sonya Shin, Pro-Temp Chair		    </a:t>
              </a:r>
            </a:p>
            <a:p>
              <a:pPr algn="l">
                <a:lnSpc>
                  <a:spcPts val="2519"/>
                </a:lnSpc>
              </a:pPr>
              <a:r>
                <a:rPr lang="en-US" sz="2099" b="1" i="1" dirty="0" err="1">
                  <a:solidFill>
                    <a:srgbClr val="29437D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protempnhrrb@gmail.com</a:t>
              </a:r>
              <a:endParaRPr lang="en-US" sz="2099" b="1" i="1" dirty="0">
                <a:solidFill>
                  <a:srgbClr val="29437D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  <a:p>
              <a:pPr algn="l">
                <a:lnSpc>
                  <a:spcPts val="2519"/>
                </a:lnSpc>
              </a:pPr>
              <a:endParaRPr lang="en-US" sz="2099" b="1" i="1" dirty="0">
                <a:solidFill>
                  <a:srgbClr val="29437D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Mike Winney, IRB Coordinator</a:t>
              </a:r>
            </a:p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Nation Human Research Review Board	    </a:t>
              </a:r>
            </a:p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Department of Health</a:t>
              </a:r>
            </a:p>
            <a:p>
              <a:pPr algn="l">
                <a:lnSpc>
                  <a:spcPts val="2519"/>
                </a:lnSpc>
              </a:pPr>
              <a:r>
                <a:rPr lang="en-US" sz="2099" b="1" i="1" dirty="0" err="1">
                  <a:solidFill>
                    <a:srgbClr val="29437D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mrwinney@navajo-nsn.gov</a:t>
              </a:r>
              <a:endParaRPr lang="en-US" sz="2099" b="1" i="1" dirty="0">
                <a:solidFill>
                  <a:srgbClr val="29437D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  <a:p>
              <a:pPr algn="l">
                <a:lnSpc>
                  <a:spcPts val="2519"/>
                </a:lnSpc>
              </a:pPr>
              <a:r>
                <a:rPr lang="en-US" sz="2099" b="1" dirty="0">
                  <a:solidFill>
                    <a:srgbClr val="29437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(928) 871-6929				    </a:t>
              </a:r>
            </a:p>
            <a:p>
              <a:pPr algn="l">
                <a:lnSpc>
                  <a:spcPts val="2519"/>
                </a:lnSpc>
              </a:pPr>
              <a:endParaRPr lang="en-US" sz="2099" b="1" dirty="0">
                <a:solidFill>
                  <a:srgbClr val="29437D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2519"/>
                </a:lnSpc>
              </a:pPr>
              <a:endParaRPr lang="en-US" sz="2099" b="1" dirty="0">
                <a:solidFill>
                  <a:srgbClr val="29437D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2519"/>
                </a:lnSpc>
              </a:pPr>
              <a:endParaRPr lang="en-US" sz="2099" b="1" dirty="0">
                <a:solidFill>
                  <a:srgbClr val="29437D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525000" y="5909944"/>
            <a:ext cx="6477000" cy="4186555"/>
          </a:xfrm>
          <a:custGeom>
            <a:avLst/>
            <a:gdLst/>
            <a:ahLst/>
            <a:cxnLst/>
            <a:rect l="l" t="t" r="r" b="b"/>
            <a:pathLst>
              <a:path w="5600699" h="2971800">
                <a:moveTo>
                  <a:pt x="0" y="0"/>
                </a:moveTo>
                <a:lnTo>
                  <a:pt x="5600698" y="0"/>
                </a:lnTo>
                <a:lnTo>
                  <a:pt x="5600698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80" b="-66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797637" y="-617809"/>
            <a:ext cx="7793784" cy="7242492"/>
          </a:xfrm>
          <a:custGeom>
            <a:avLst/>
            <a:gdLst/>
            <a:ahLst/>
            <a:cxnLst/>
            <a:rect l="l" t="t" r="r" b="b"/>
            <a:pathLst>
              <a:path w="6950821" h="6978624">
                <a:moveTo>
                  <a:pt x="0" y="0"/>
                </a:moveTo>
                <a:lnTo>
                  <a:pt x="6950821" y="0"/>
                </a:lnTo>
                <a:lnTo>
                  <a:pt x="6950821" y="6978624"/>
                </a:lnTo>
                <a:lnTo>
                  <a:pt x="0" y="6978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96785" y="0"/>
            <a:ext cx="19584785" cy="11625349"/>
          </a:xfrm>
          <a:custGeom>
            <a:avLst/>
            <a:gdLst/>
            <a:ahLst/>
            <a:cxnLst/>
            <a:rect l="l" t="t" r="r" b="b"/>
            <a:pathLst>
              <a:path w="17701616" h="10222683">
                <a:moveTo>
                  <a:pt x="0" y="0"/>
                </a:moveTo>
                <a:lnTo>
                  <a:pt x="17701616" y="0"/>
                </a:lnTo>
                <a:lnTo>
                  <a:pt x="17701616" y="10222683"/>
                </a:lnTo>
                <a:lnTo>
                  <a:pt x="0" y="10222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22452" y="2711682"/>
            <a:ext cx="13243095" cy="7130895"/>
            <a:chOff x="0" y="-4150421"/>
            <a:chExt cx="12556416" cy="67611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56416" cy="2610724"/>
            </a:xfrm>
            <a:custGeom>
              <a:avLst/>
              <a:gdLst/>
              <a:ahLst/>
              <a:cxnLst/>
              <a:rect l="l" t="t" r="r" b="b"/>
              <a:pathLst>
                <a:path w="12556416" h="2610724">
                  <a:moveTo>
                    <a:pt x="0" y="0"/>
                  </a:moveTo>
                  <a:lnTo>
                    <a:pt x="12556416" y="0"/>
                  </a:lnTo>
                  <a:lnTo>
                    <a:pt x="12556416" y="2610724"/>
                  </a:lnTo>
                  <a:lnTo>
                    <a:pt x="0" y="26107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059643" y="-4150421"/>
              <a:ext cx="6893593" cy="268692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535"/>
                </a:lnSpc>
              </a:pPr>
              <a:r>
                <a:rPr lang="en-US" sz="3779" b="1" i="1" dirty="0">
                  <a:solidFill>
                    <a:srgbClr val="000000"/>
                  </a:solidFill>
                  <a:latin typeface="Avenir Bold Italics"/>
                  <a:ea typeface="Avenir Bold Italics"/>
                  <a:cs typeface="Avenir Bold Italics"/>
                  <a:sym typeface="Avenir Bold Italics"/>
                </a:rPr>
                <a:t>“Indigenous people and researchers: building collaborative partnerships and the importance of responsibilities, ethics, and values of research on the Navajo Nation”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6400" y="145818"/>
            <a:ext cx="17526000" cy="2025882"/>
            <a:chOff x="-1986845" y="-511983"/>
            <a:chExt cx="16617245" cy="1920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95467" cy="1408853"/>
            </a:xfrm>
            <a:custGeom>
              <a:avLst/>
              <a:gdLst/>
              <a:ahLst/>
              <a:cxnLst/>
              <a:rect l="l" t="t" r="r" b="b"/>
              <a:pathLst>
                <a:path w="10295467" h="1408853">
                  <a:moveTo>
                    <a:pt x="0" y="0"/>
                  </a:moveTo>
                  <a:lnTo>
                    <a:pt x="10295467" y="0"/>
                  </a:lnTo>
                  <a:lnTo>
                    <a:pt x="10295467" y="1408853"/>
                  </a:lnTo>
                  <a:lnTo>
                    <a:pt x="0" y="1408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986845" y="-511983"/>
              <a:ext cx="16617245" cy="15993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45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NATION HUMAN RESEARCH REVIEW BOARD</a:t>
              </a:r>
            </a:p>
            <a:p>
              <a:pPr algn="ctr">
                <a:lnSpc>
                  <a:spcPts val="4860"/>
                </a:lnSpc>
              </a:pPr>
              <a:endParaRPr lang="en-US" sz="4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4860"/>
                </a:lnSpc>
              </a:pPr>
              <a:endParaRPr lang="en-US" sz="4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30605"/>
            <a:ext cx="18288000" cy="11865964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l="-29549" r="-3752" b="-26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28800" y="5712962"/>
            <a:ext cx="13796737" cy="4230696"/>
            <a:chOff x="-608777" y="-76200"/>
            <a:chExt cx="13081350" cy="40113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72573" cy="3935126"/>
            </a:xfrm>
            <a:custGeom>
              <a:avLst/>
              <a:gdLst/>
              <a:ahLst/>
              <a:cxnLst/>
              <a:rect l="l" t="t" r="r" b="b"/>
              <a:pathLst>
                <a:path w="12472573" h="3935126">
                  <a:moveTo>
                    <a:pt x="0" y="0"/>
                  </a:moveTo>
                  <a:lnTo>
                    <a:pt x="12472573" y="0"/>
                  </a:lnTo>
                  <a:lnTo>
                    <a:pt x="12472573" y="3935126"/>
                  </a:lnTo>
                  <a:lnTo>
                    <a:pt x="0" y="3935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608777" y="-76200"/>
              <a:ext cx="13081350" cy="401132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36"/>
                </a:lnSpc>
              </a:pPr>
              <a:r>
                <a:rPr lang="en-US" sz="3780" b="1" dirty="0">
                  <a:solidFill>
                    <a:srgbClr val="302615"/>
                  </a:solidFill>
                  <a:latin typeface="Avenir"/>
                  <a:ea typeface="Avenir"/>
                  <a:cs typeface="Avenir"/>
                  <a:sym typeface="Avenir"/>
                </a:rPr>
                <a:t>To support research that promotes and enhances the interests and the visions of the Navajo people; to encourage a mutual and beneficial partnership between the Navajo people and researchers; and to create an interface where difference cultures, lifestyles, disciplines, and ideologies can come together in a way that improves, promotes, and strengthens the health of the Navajo people.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14750" y="723900"/>
            <a:ext cx="10858500" cy="2163663"/>
            <a:chOff x="0" y="0"/>
            <a:chExt cx="10295467" cy="20514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95467" cy="2051473"/>
            </a:xfrm>
            <a:custGeom>
              <a:avLst/>
              <a:gdLst/>
              <a:ahLst/>
              <a:cxnLst/>
              <a:rect l="l" t="t" r="r" b="b"/>
              <a:pathLst>
                <a:path w="10295467" h="2051473">
                  <a:moveTo>
                    <a:pt x="0" y="0"/>
                  </a:moveTo>
                  <a:lnTo>
                    <a:pt x="10295467" y="0"/>
                  </a:lnTo>
                  <a:lnTo>
                    <a:pt x="10295467" y="2051473"/>
                  </a:lnTo>
                  <a:lnTo>
                    <a:pt x="0" y="20514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0"/>
              <a:ext cx="10295467" cy="22419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45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NHRRB Mission</a:t>
              </a:r>
            </a:p>
            <a:p>
              <a:pPr algn="ctr">
                <a:lnSpc>
                  <a:spcPts val="4860"/>
                </a:lnSpc>
              </a:pPr>
              <a:endParaRPr lang="en-US" sz="45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4860"/>
                </a:lnSpc>
              </a:pPr>
              <a:endParaRPr lang="en-US" sz="45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1" y="130792"/>
            <a:ext cx="10527648" cy="1050578"/>
            <a:chOff x="-1792317" y="-95250"/>
            <a:chExt cx="9981770" cy="996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89452" cy="900853"/>
            </a:xfrm>
            <a:custGeom>
              <a:avLst/>
              <a:gdLst/>
              <a:ahLst/>
              <a:cxnLst/>
              <a:rect l="l" t="t" r="r" b="b"/>
              <a:pathLst>
                <a:path w="8189452" h="900853">
                  <a:moveTo>
                    <a:pt x="0" y="0"/>
                  </a:moveTo>
                  <a:lnTo>
                    <a:pt x="8189452" y="0"/>
                  </a:lnTo>
                  <a:lnTo>
                    <a:pt x="8189452" y="900853"/>
                  </a:lnTo>
                  <a:lnTo>
                    <a:pt x="0" y="900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792317" y="-95250"/>
              <a:ext cx="9981770" cy="99610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759"/>
                </a:lnSpc>
              </a:pPr>
              <a:r>
                <a:rPr lang="en-US" sz="4799" b="1" dirty="0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IRB History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777472" y="1636784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49" y="0"/>
                </a:lnTo>
                <a:lnTo>
                  <a:pt x="577749" y="663127"/>
                </a:lnTo>
                <a:lnTo>
                  <a:pt x="0" y="663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2444094" y="1422471"/>
            <a:ext cx="0" cy="8628072"/>
          </a:xfrm>
          <a:prstGeom prst="line">
            <a:avLst/>
          </a:prstGeom>
          <a:ln w="57150" cap="flat">
            <a:solidFill>
              <a:srgbClr val="943C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74827" y="4294605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50" y="0"/>
                </a:lnTo>
                <a:lnTo>
                  <a:pt x="577750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90866" y="5533698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50" y="0"/>
                </a:lnTo>
                <a:lnTo>
                  <a:pt x="577750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9061" y="6630665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50" y="0"/>
                </a:lnTo>
                <a:lnTo>
                  <a:pt x="577750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77472" y="8043886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49" y="0"/>
                </a:lnTo>
                <a:lnTo>
                  <a:pt x="577749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90866" y="2626888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50" y="0"/>
                </a:lnTo>
                <a:lnTo>
                  <a:pt x="577750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35546" y="1723674"/>
            <a:ext cx="928531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1978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1561" y="1670096"/>
            <a:ext cx="795850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Belmont Report released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5546" y="4381496"/>
            <a:ext cx="925886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1992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27328" y="4383411"/>
            <a:ext cx="596279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Navajo Nation assumes self-governance to operate NAIHS IRB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1585" y="5620588"/>
            <a:ext cx="925886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1995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43367" y="5622503"/>
            <a:ext cx="545925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Navajo Nation Council enacts Navajo Nation Research Code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5394" y="6717556"/>
            <a:ext cx="960272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1996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01561" y="6719471"/>
            <a:ext cx="681910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NNHRRB begins reviewing study proposals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5394" y="8130777"/>
            <a:ext cx="988683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59756" y="8132692"/>
            <a:ext cx="6614935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Navajo Nation Council expands NNHRRB authority to review, monitor &amp; approve research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5394" y="2713778"/>
            <a:ext cx="1002077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1979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01561" y="2767210"/>
            <a:ext cx="550106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IHS forms Navajo Area IHS IRB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321080" y="231251"/>
            <a:ext cx="4463499" cy="4296342"/>
            <a:chOff x="0" y="-275282"/>
            <a:chExt cx="4906706" cy="5174103"/>
          </a:xfrm>
        </p:grpSpPr>
        <p:sp>
          <p:nvSpPr>
            <p:cNvPr id="25" name="Freeform 25"/>
            <p:cNvSpPr/>
            <p:nvPr/>
          </p:nvSpPr>
          <p:spPr>
            <a:xfrm>
              <a:off x="0" y="-275282"/>
              <a:ext cx="4906706" cy="5174103"/>
            </a:xfrm>
            <a:custGeom>
              <a:avLst/>
              <a:gdLst/>
              <a:ahLst/>
              <a:cxnLst/>
              <a:rect l="l" t="t" r="r" b="b"/>
              <a:pathLst>
                <a:path w="4906706" h="4898821">
                  <a:moveTo>
                    <a:pt x="0" y="0"/>
                  </a:moveTo>
                  <a:lnTo>
                    <a:pt x="4906706" y="0"/>
                  </a:lnTo>
                  <a:lnTo>
                    <a:pt x="4906706" y="4898821"/>
                  </a:lnTo>
                  <a:lnTo>
                    <a:pt x="0" y="489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80" b="-8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47991" y="806073"/>
              <a:ext cx="4137008" cy="4019272"/>
            </a:xfrm>
            <a:custGeom>
              <a:avLst/>
              <a:gdLst/>
              <a:ahLst/>
              <a:cxnLst/>
              <a:rect l="l" t="t" r="r" b="b"/>
              <a:pathLst>
                <a:path w="3504429" h="3206553">
                  <a:moveTo>
                    <a:pt x="0" y="0"/>
                  </a:moveTo>
                  <a:lnTo>
                    <a:pt x="3504429" y="0"/>
                  </a:lnTo>
                  <a:lnTo>
                    <a:pt x="3504429" y="3206553"/>
                  </a:lnTo>
                  <a:lnTo>
                    <a:pt x="0" y="3206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916611" y="1535271"/>
              <a:ext cx="999765" cy="25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respect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 rot="3175337">
              <a:off x="563620" y="3671940"/>
              <a:ext cx="1634553" cy="23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justice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 rot="18028556">
              <a:off x="2590075" y="3515450"/>
              <a:ext cx="1773747" cy="232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1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beneficence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79460" y="-102154"/>
              <a:ext cx="4470587" cy="83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4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Belmont Report</a:t>
              </a:r>
              <a:r>
                <a:rPr lang="en-US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</a:p>
            <a:p>
              <a:pPr algn="ctr">
                <a:lnSpc>
                  <a:spcPts val="1824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Ethical principles for </a:t>
              </a:r>
            </a:p>
            <a:p>
              <a:pPr algn="ctr">
                <a:lnSpc>
                  <a:spcPts val="1824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human subject research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548944" y="4767370"/>
            <a:ext cx="7205639" cy="5181953"/>
            <a:chOff x="0" y="0"/>
            <a:chExt cx="6964272" cy="731754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6964272" cy="7317541"/>
              <a:chOff x="0" y="0"/>
              <a:chExt cx="1461787" cy="1535937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61787" cy="1535937"/>
              </a:xfrm>
              <a:custGeom>
                <a:avLst/>
                <a:gdLst/>
                <a:ahLst/>
                <a:cxnLst/>
                <a:rect l="l" t="t" r="r" b="b"/>
                <a:pathLst>
                  <a:path w="1461787" h="1535937">
                    <a:moveTo>
                      <a:pt x="1258587" y="0"/>
                    </a:moveTo>
                    <a:cubicBezTo>
                      <a:pt x="1370811" y="0"/>
                      <a:pt x="1461787" y="343831"/>
                      <a:pt x="1461787" y="767969"/>
                    </a:cubicBezTo>
                    <a:cubicBezTo>
                      <a:pt x="1461787" y="1192106"/>
                      <a:pt x="1370811" y="1535937"/>
                      <a:pt x="1258587" y="1535937"/>
                    </a:cubicBezTo>
                    <a:lnTo>
                      <a:pt x="203200" y="1535937"/>
                    </a:lnTo>
                    <a:cubicBezTo>
                      <a:pt x="90976" y="1535937"/>
                      <a:pt x="0" y="1192106"/>
                      <a:pt x="0" y="767969"/>
                    </a:cubicBezTo>
                    <a:cubicBezTo>
                      <a:pt x="0" y="34383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1C3C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1461787" cy="1545462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21558" y="377534"/>
              <a:ext cx="6078362" cy="6858658"/>
              <a:chOff x="0" y="0"/>
              <a:chExt cx="4322391" cy="487726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322391" cy="4877268"/>
              </a:xfrm>
              <a:custGeom>
                <a:avLst/>
                <a:gdLst/>
                <a:ahLst/>
                <a:cxnLst/>
                <a:rect l="l" t="t" r="r" b="b"/>
                <a:pathLst>
                  <a:path w="4322391" h="4877268">
                    <a:moveTo>
                      <a:pt x="0" y="0"/>
                    </a:moveTo>
                    <a:lnTo>
                      <a:pt x="4322391" y="0"/>
                    </a:lnTo>
                    <a:lnTo>
                      <a:pt x="4322391" y="4877268"/>
                    </a:lnTo>
                    <a:lnTo>
                      <a:pt x="0" y="4877268"/>
                    </a:lnTo>
                    <a:close/>
                  </a:path>
                </a:pathLst>
              </a:custGeom>
              <a:solidFill>
                <a:srgbClr val="FFDE59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66675"/>
                <a:ext cx="4322391" cy="4943943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3858"/>
                  </a:lnSpc>
                </a:pPr>
                <a:r>
                  <a:rPr lang="en-US" sz="3600" b="1" spc="-12" dirty="0">
                    <a:solidFill>
                      <a:srgbClr val="302615"/>
                    </a:solidFill>
                    <a:latin typeface="Avenir Bold"/>
                    <a:ea typeface="Avenir Bold"/>
                    <a:cs typeface="Avenir Bold"/>
                    <a:sym typeface="Avenir Bold"/>
                  </a:rPr>
                  <a:t>Navajo</a:t>
                </a:r>
                <a:r>
                  <a:rPr lang="en-US" sz="3600" spc="-12" dirty="0">
                    <a:solidFill>
                      <a:srgbClr val="30261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600" b="1" spc="-12" dirty="0">
                    <a:solidFill>
                      <a:srgbClr val="302615"/>
                    </a:solidFill>
                    <a:latin typeface="Avenir Bold"/>
                    <a:ea typeface="Avenir Bold"/>
                    <a:cs typeface="Avenir Bold"/>
                    <a:sym typeface="Avenir Bold"/>
                  </a:rPr>
                  <a:t>Research Code</a:t>
                </a:r>
                <a:r>
                  <a:rPr lang="en-US" sz="3600" spc="-12" dirty="0">
                    <a:solidFill>
                      <a:srgbClr val="30261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algn="ctr">
                  <a:lnSpc>
                    <a:spcPts val="3352"/>
                  </a:lnSpc>
                </a:pPr>
                <a:endParaRPr lang="en-US" sz="3600" i="1" spc="-12" dirty="0">
                  <a:solidFill>
                    <a:srgbClr val="302615"/>
                  </a:solidFill>
                  <a:latin typeface="Avenir Italics"/>
                  <a:ea typeface="Avenir Italics"/>
                  <a:cs typeface="Avenir Italics"/>
                  <a:sym typeface="Avenir Italics"/>
                </a:endParaRPr>
              </a:p>
              <a:p>
                <a:pPr algn="ctr">
                  <a:lnSpc>
                    <a:spcPts val="3352"/>
                  </a:lnSpc>
                </a:pPr>
                <a:r>
                  <a:rPr lang="en-US" sz="3600" i="1" spc="-12" dirty="0">
                    <a:solidFill>
                      <a:srgbClr val="302615"/>
                    </a:solidFill>
                    <a:latin typeface="Avenir Italics"/>
                    <a:ea typeface="Avenir Italics"/>
                    <a:cs typeface="Avenir Italics"/>
                    <a:sym typeface="Avenir Italics"/>
                  </a:rPr>
                  <a:t>Conditions under which health/health-related research activities may be conducted to ensure all persons within the territorial jurisdiction of the Navajo Nation are free from  harmful, intrusive, ill-conceived or otherwise offensive research and investigation procedures.</a:t>
                </a:r>
              </a:p>
            </p:txBody>
          </p:sp>
        </p:grpSp>
      </p:grpSp>
      <p:sp>
        <p:nvSpPr>
          <p:cNvPr id="38" name="Freeform 38"/>
          <p:cNvSpPr/>
          <p:nvPr/>
        </p:nvSpPr>
        <p:spPr>
          <a:xfrm>
            <a:off x="1777472" y="3537716"/>
            <a:ext cx="577750" cy="663128"/>
          </a:xfrm>
          <a:custGeom>
            <a:avLst/>
            <a:gdLst/>
            <a:ahLst/>
            <a:cxnLst/>
            <a:rect l="l" t="t" r="r" b="b"/>
            <a:pathLst>
              <a:path w="577750" h="663128">
                <a:moveTo>
                  <a:pt x="0" y="0"/>
                </a:moveTo>
                <a:lnTo>
                  <a:pt x="577749" y="0"/>
                </a:lnTo>
                <a:lnTo>
                  <a:pt x="577749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762000" y="3624607"/>
            <a:ext cx="1002077" cy="38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  <a:spcBef>
                <a:spcPct val="0"/>
              </a:spcBef>
            </a:pPr>
            <a:r>
              <a:rPr lang="en-US" sz="25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1991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88167" y="3678038"/>
            <a:ext cx="550106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  <a:spcBef>
                <a:spcPct val="0"/>
              </a:spcBef>
            </a:pPr>
            <a:r>
              <a:rPr lang="en-US" sz="2812" b="1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IHS establishes National IHS IRB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32D0C28-186E-9636-0924-9D012E79F00D}"/>
              </a:ext>
            </a:extLst>
          </p:cNvPr>
          <p:cNvSpPr/>
          <p:nvPr/>
        </p:nvSpPr>
        <p:spPr>
          <a:xfrm>
            <a:off x="7793828" y="5626450"/>
            <a:ext cx="2700344" cy="5304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23058D9-E9DC-D780-AF2C-0B008450EB1F}"/>
              </a:ext>
            </a:extLst>
          </p:cNvPr>
          <p:cNvSpPr/>
          <p:nvPr/>
        </p:nvSpPr>
        <p:spPr>
          <a:xfrm>
            <a:off x="7106980" y="1636784"/>
            <a:ext cx="3918365" cy="5304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4700" y="218011"/>
            <a:ext cx="12458700" cy="1705878"/>
            <a:chOff x="0" y="0"/>
            <a:chExt cx="11812693" cy="1617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12694" cy="1617425"/>
            </a:xfrm>
            <a:custGeom>
              <a:avLst/>
              <a:gdLst/>
              <a:ahLst/>
              <a:cxnLst/>
              <a:rect l="l" t="t" r="r" b="b"/>
              <a:pathLst>
                <a:path w="11812694" h="1617425">
                  <a:moveTo>
                    <a:pt x="0" y="0"/>
                  </a:moveTo>
                  <a:lnTo>
                    <a:pt x="11812694" y="0"/>
                  </a:lnTo>
                  <a:lnTo>
                    <a:pt x="11812694" y="1617425"/>
                  </a:lnTo>
                  <a:lnTo>
                    <a:pt x="0" y="16174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812693" cy="169362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19"/>
                </a:lnSpc>
              </a:pPr>
              <a:r>
                <a:rPr lang="en-US" sz="3599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 </a:t>
              </a:r>
              <a:r>
                <a:rPr lang="en-US" sz="3599" b="1" u="sng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NAVAJO NATION HUMAN RESEARCH</a:t>
              </a:r>
            </a:p>
            <a:p>
              <a:pPr algn="ctr">
                <a:lnSpc>
                  <a:spcPts val="4319"/>
                </a:lnSpc>
              </a:pPr>
              <a:r>
                <a:rPr lang="en-US" sz="3599" b="1" u="sng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REVIEW BOARD MEMBERS</a:t>
              </a:r>
              <a:r>
                <a:rPr lang="en-US" sz="3599" b="1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 </a:t>
              </a:r>
            </a:p>
            <a:p>
              <a:pPr algn="ctr">
                <a:lnSpc>
                  <a:spcPts val="2159"/>
                </a:lnSpc>
              </a:pPr>
              <a:r>
                <a:rPr lang="en-US" sz="1799" b="1" i="1">
                  <a:solidFill>
                    <a:srgbClr val="000000"/>
                  </a:solidFill>
                  <a:latin typeface="Avenir Bold Italics"/>
                  <a:ea typeface="Avenir Bold Italics"/>
                  <a:cs typeface="Avenir Bold Italics"/>
                  <a:sym typeface="Avenir Bold Italics"/>
                </a:rPr>
                <a:t>(Navajo Nation IRB Federal Wide Assurance (FWA) # IRB00000641, I.H.S. #8) Expires 5-26-2027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b="1" i="1">
                  <a:solidFill>
                    <a:srgbClr val="000000"/>
                  </a:solidFill>
                  <a:latin typeface="Avenir Bold Italics"/>
                  <a:ea typeface="Avenir Bold Italics"/>
                  <a:cs typeface="Avenir Bold Italics"/>
                  <a:sym typeface="Avenir Bold Italics"/>
                </a:rPr>
                <a:t>For Protection of Human Subjects for Institutions. DHHS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0110" y="2151746"/>
            <a:ext cx="5798214" cy="4304799"/>
            <a:chOff x="0" y="0"/>
            <a:chExt cx="5373717" cy="573973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373717" cy="5739732"/>
              <a:chOff x="0" y="0"/>
              <a:chExt cx="1033886" cy="110430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3886" cy="1104306"/>
              </a:xfrm>
              <a:custGeom>
                <a:avLst/>
                <a:gdLst/>
                <a:ahLst/>
                <a:cxnLst/>
                <a:rect l="l" t="t" r="r" b="b"/>
                <a:pathLst>
                  <a:path w="1033886" h="1104306">
                    <a:moveTo>
                      <a:pt x="830686" y="0"/>
                    </a:moveTo>
                    <a:cubicBezTo>
                      <a:pt x="942910" y="0"/>
                      <a:pt x="1033886" y="247207"/>
                      <a:pt x="1033886" y="552153"/>
                    </a:cubicBezTo>
                    <a:cubicBezTo>
                      <a:pt x="1033886" y="857099"/>
                      <a:pt x="942910" y="1104306"/>
                      <a:pt x="830686" y="1104306"/>
                    </a:cubicBezTo>
                    <a:lnTo>
                      <a:pt x="203200" y="1104306"/>
                    </a:lnTo>
                    <a:cubicBezTo>
                      <a:pt x="90976" y="1104306"/>
                      <a:pt x="0" y="857099"/>
                      <a:pt x="0" y="552153"/>
                    </a:cubicBezTo>
                    <a:cubicBezTo>
                      <a:pt x="0" y="24720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E9C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1033886" cy="1113831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56645" y="0"/>
              <a:ext cx="4588447" cy="1596357"/>
              <a:chOff x="0" y="0"/>
              <a:chExt cx="882802" cy="30713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82802" cy="307134"/>
              </a:xfrm>
              <a:custGeom>
                <a:avLst/>
                <a:gdLst/>
                <a:ahLst/>
                <a:cxnLst/>
                <a:rect l="l" t="t" r="r" b="b"/>
                <a:pathLst>
                  <a:path w="882802" h="307134">
                    <a:moveTo>
                      <a:pt x="679602" y="0"/>
                    </a:moveTo>
                    <a:cubicBezTo>
                      <a:pt x="791827" y="0"/>
                      <a:pt x="882802" y="68754"/>
                      <a:pt x="882802" y="153567"/>
                    </a:cubicBezTo>
                    <a:cubicBezTo>
                      <a:pt x="882802" y="238380"/>
                      <a:pt x="791827" y="307134"/>
                      <a:pt x="679602" y="307134"/>
                    </a:cubicBezTo>
                    <a:lnTo>
                      <a:pt x="203200" y="307134"/>
                    </a:lnTo>
                    <a:cubicBezTo>
                      <a:pt x="90976" y="307134"/>
                      <a:pt x="0" y="238380"/>
                      <a:pt x="0" y="153567"/>
                    </a:cubicBezTo>
                    <a:cubicBezTo>
                      <a:pt x="0" y="6875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82802" cy="316659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699298" y="18779"/>
              <a:ext cx="2283209" cy="1577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2"/>
                </a:lnSpc>
                <a:spcBef>
                  <a:spcPct val="0"/>
                </a:spcBef>
              </a:pPr>
              <a:r>
                <a:rPr lang="en-US" sz="486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OPVP</a:t>
              </a:r>
            </a:p>
            <a:p>
              <a:pPr algn="ctr">
                <a:lnSpc>
                  <a:spcPts val="3037"/>
                </a:lnSpc>
                <a:spcBef>
                  <a:spcPct val="0"/>
                </a:spcBef>
              </a:pPr>
              <a:r>
                <a:rPr lang="en-US" sz="253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2024-2027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9475" y="1683044"/>
              <a:ext cx="5294767" cy="366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Sonya Shin, MD,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MPH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Pro-Temp Chair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Medicine, Public Health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Delvin Yazzie, MPH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Epidemiology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</a:t>
              </a:r>
              <a:r>
                <a:rPr lang="en-US" sz="1968" b="1" dirty="0" err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Nanibaa</a:t>
              </a: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’ Garrison, PhD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Bioethics and Genetics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38323" y="2177503"/>
            <a:ext cx="4750992" cy="4253286"/>
            <a:chOff x="0" y="0"/>
            <a:chExt cx="5547934" cy="567104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547934" cy="5671048"/>
              <a:chOff x="0" y="0"/>
              <a:chExt cx="1067405" cy="109109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7405" cy="1091091"/>
              </a:xfrm>
              <a:custGeom>
                <a:avLst/>
                <a:gdLst/>
                <a:ahLst/>
                <a:cxnLst/>
                <a:rect l="l" t="t" r="r" b="b"/>
                <a:pathLst>
                  <a:path w="1067405" h="1091091">
                    <a:moveTo>
                      <a:pt x="864205" y="0"/>
                    </a:moveTo>
                    <a:cubicBezTo>
                      <a:pt x="976429" y="0"/>
                      <a:pt x="1067405" y="244249"/>
                      <a:pt x="1067405" y="545546"/>
                    </a:cubicBezTo>
                    <a:cubicBezTo>
                      <a:pt x="1067405" y="846842"/>
                      <a:pt x="976429" y="1091091"/>
                      <a:pt x="864205" y="1091091"/>
                    </a:cubicBezTo>
                    <a:lnTo>
                      <a:pt x="203200" y="1091091"/>
                    </a:lnTo>
                    <a:cubicBezTo>
                      <a:pt x="90976" y="1091091"/>
                      <a:pt x="0" y="846842"/>
                      <a:pt x="0" y="545546"/>
                    </a:cubicBezTo>
                    <a:cubicBezTo>
                      <a:pt x="0" y="24424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FE2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1067405" cy="1100616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10372" y="12644"/>
              <a:ext cx="4836828" cy="1583713"/>
              <a:chOff x="0" y="0"/>
              <a:chExt cx="930590" cy="3047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30590" cy="304701"/>
              </a:xfrm>
              <a:custGeom>
                <a:avLst/>
                <a:gdLst/>
                <a:ahLst/>
                <a:cxnLst/>
                <a:rect l="l" t="t" r="r" b="b"/>
                <a:pathLst>
                  <a:path w="930590" h="304701">
                    <a:moveTo>
                      <a:pt x="727390" y="0"/>
                    </a:moveTo>
                    <a:cubicBezTo>
                      <a:pt x="839614" y="0"/>
                      <a:pt x="930590" y="68210"/>
                      <a:pt x="930590" y="152351"/>
                    </a:cubicBezTo>
                    <a:cubicBezTo>
                      <a:pt x="930590" y="236492"/>
                      <a:pt x="839614" y="304701"/>
                      <a:pt x="727390" y="304701"/>
                    </a:cubicBezTo>
                    <a:lnTo>
                      <a:pt x="203200" y="304701"/>
                    </a:lnTo>
                    <a:cubicBezTo>
                      <a:pt x="90976" y="304701"/>
                      <a:pt x="0" y="236492"/>
                      <a:pt x="0" y="152351"/>
                    </a:cubicBezTo>
                    <a:cubicBezTo>
                      <a:pt x="0" y="6821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C4C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930590" cy="314226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38242" y="18779"/>
              <a:ext cx="2732595" cy="1577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2"/>
                </a:lnSpc>
                <a:spcBef>
                  <a:spcPct val="0"/>
                </a:spcBef>
              </a:pPr>
              <a:r>
                <a:rPr lang="en-US" sz="486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NAIHS</a:t>
              </a:r>
            </a:p>
            <a:p>
              <a:pPr algn="ctr">
                <a:lnSpc>
                  <a:spcPts val="3037"/>
                </a:lnSpc>
                <a:spcBef>
                  <a:spcPct val="0"/>
                </a:spcBef>
              </a:pPr>
              <a:r>
                <a:rPr lang="en-US" sz="253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2024-2027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53167" y="1765172"/>
              <a:ext cx="5294767" cy="366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Christopher Jentoft, MD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Medicine, Clinical Director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Emily Bartlett, MD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Emergency Medicine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Paula Mora, MD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Medicine, Public Health,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Chief Medical Officer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89540" y="2028039"/>
            <a:ext cx="5958350" cy="6917421"/>
            <a:chOff x="0" y="-36863"/>
            <a:chExt cx="6778246" cy="9223228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-36863"/>
              <a:ext cx="6778246" cy="9223228"/>
              <a:chOff x="0" y="-9525"/>
              <a:chExt cx="1304113" cy="177451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04113" cy="1764994"/>
              </a:xfrm>
              <a:custGeom>
                <a:avLst/>
                <a:gdLst/>
                <a:ahLst/>
                <a:cxnLst/>
                <a:rect l="l" t="t" r="r" b="b"/>
                <a:pathLst>
                  <a:path w="1304113" h="1712449">
                    <a:moveTo>
                      <a:pt x="1100913" y="0"/>
                    </a:moveTo>
                    <a:cubicBezTo>
                      <a:pt x="1213137" y="0"/>
                      <a:pt x="1304113" y="383345"/>
                      <a:pt x="1304113" y="856225"/>
                    </a:cubicBezTo>
                    <a:cubicBezTo>
                      <a:pt x="1304113" y="1329104"/>
                      <a:pt x="1213137" y="1712449"/>
                      <a:pt x="1100913" y="1712449"/>
                    </a:cubicBezTo>
                    <a:lnTo>
                      <a:pt x="203200" y="1712449"/>
                    </a:lnTo>
                    <a:cubicBezTo>
                      <a:pt x="90976" y="1712449"/>
                      <a:pt x="0" y="1329104"/>
                      <a:pt x="0" y="856225"/>
                    </a:cubicBezTo>
                    <a:cubicBezTo>
                      <a:pt x="0" y="38334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BF6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9525"/>
                <a:ext cx="1304113" cy="1721974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15046" y="0"/>
              <a:ext cx="5831927" cy="1596357"/>
              <a:chOff x="0" y="0"/>
              <a:chExt cx="1122044" cy="30713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122044" cy="307134"/>
              </a:xfrm>
              <a:custGeom>
                <a:avLst/>
                <a:gdLst/>
                <a:ahLst/>
                <a:cxnLst/>
                <a:rect l="l" t="t" r="r" b="b"/>
                <a:pathLst>
                  <a:path w="1122044" h="307134">
                    <a:moveTo>
                      <a:pt x="918844" y="0"/>
                    </a:moveTo>
                    <a:cubicBezTo>
                      <a:pt x="1031068" y="0"/>
                      <a:pt x="1122044" y="68754"/>
                      <a:pt x="1122044" y="153567"/>
                    </a:cubicBezTo>
                    <a:cubicBezTo>
                      <a:pt x="1122044" y="238380"/>
                      <a:pt x="1031068" y="307134"/>
                      <a:pt x="918844" y="307134"/>
                    </a:cubicBezTo>
                    <a:lnTo>
                      <a:pt x="203200" y="307134"/>
                    </a:lnTo>
                    <a:cubicBezTo>
                      <a:pt x="90976" y="307134"/>
                      <a:pt x="0" y="238380"/>
                      <a:pt x="0" y="153567"/>
                    </a:cubicBezTo>
                    <a:cubicBezTo>
                      <a:pt x="0" y="6875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9C8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122044" cy="316659"/>
              </a:xfrm>
              <a:prstGeom prst="rect">
                <a:avLst/>
              </a:prstGeom>
            </p:spPr>
            <p:txBody>
              <a:bodyPr lIns="21946" tIns="21946" rIns="21946" bIns="21946" rtlCol="0" anchor="ctr"/>
              <a:lstStyle/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715230" y="18779"/>
              <a:ext cx="3257501" cy="1577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2"/>
                </a:lnSpc>
                <a:spcBef>
                  <a:spcPct val="0"/>
                </a:spcBef>
              </a:pPr>
              <a:r>
                <a:rPr lang="en-US" sz="486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HEHSC</a:t>
              </a:r>
            </a:p>
            <a:p>
              <a:pPr algn="ctr">
                <a:lnSpc>
                  <a:spcPts val="3037"/>
                </a:lnSpc>
                <a:spcBef>
                  <a:spcPct val="0"/>
                </a:spcBef>
              </a:pPr>
              <a:r>
                <a:rPr lang="en-US" sz="253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2025-2028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00386" y="1683044"/>
              <a:ext cx="6377860" cy="750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B. Alex Montoya, BCH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Community Health Education,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Navajo Culture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Dr. Christine Samuel, PhD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Nursing, Education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Floyd Ashley, MA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 Education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Jonathan Hale, BS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Animal Science, Health Safety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Mae-Gilene Begay, MSW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Community Member, Public Health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Veronica Clark, MA, </a:t>
              </a:r>
              <a:r>
                <a:rPr lang="en-US" sz="1968" b="1" dirty="0" err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PhDc</a:t>
              </a: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r>
                <a:rPr lang="en-US" sz="1968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Education, Nutrition</a:t>
              </a:r>
            </a:p>
            <a:p>
              <a:pPr algn="ctr">
                <a:lnSpc>
                  <a:spcPts val="2362"/>
                </a:lnSpc>
                <a:spcBef>
                  <a:spcPct val="0"/>
                </a:spcBef>
              </a:pPr>
              <a:endPara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934200" y="6926525"/>
            <a:ext cx="4083733" cy="2813886"/>
            <a:chOff x="0" y="0"/>
            <a:chExt cx="949494" cy="7875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49494" cy="787505"/>
            </a:xfrm>
            <a:custGeom>
              <a:avLst/>
              <a:gdLst/>
              <a:ahLst/>
              <a:cxnLst/>
              <a:rect l="l" t="t" r="r" b="b"/>
              <a:pathLst>
                <a:path w="949494" h="787505">
                  <a:moveTo>
                    <a:pt x="746294" y="0"/>
                  </a:moveTo>
                  <a:cubicBezTo>
                    <a:pt x="858518" y="0"/>
                    <a:pt x="949494" y="176289"/>
                    <a:pt x="949494" y="393753"/>
                  </a:cubicBezTo>
                  <a:cubicBezTo>
                    <a:pt x="949494" y="611216"/>
                    <a:pt x="858518" y="787505"/>
                    <a:pt x="746294" y="787505"/>
                  </a:cubicBezTo>
                  <a:lnTo>
                    <a:pt x="203200" y="787505"/>
                  </a:lnTo>
                  <a:cubicBezTo>
                    <a:pt x="90976" y="787505"/>
                    <a:pt x="0" y="611216"/>
                    <a:pt x="0" y="393753"/>
                  </a:cubicBezTo>
                  <a:cubicBezTo>
                    <a:pt x="0" y="1762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C3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949494" cy="797030"/>
            </a:xfrm>
            <a:prstGeom prst="rect">
              <a:avLst/>
            </a:prstGeom>
          </p:spPr>
          <p:txBody>
            <a:bodyPr lIns="21946" tIns="21946" rIns="21946" bIns="21946" rtlCol="0" anchor="ctr"/>
            <a:lstStyle/>
            <a:p>
              <a:pPr algn="ctr">
                <a:lnSpc>
                  <a:spcPts val="11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424358" y="6808881"/>
            <a:ext cx="3182562" cy="1074058"/>
            <a:chOff x="0" y="0"/>
            <a:chExt cx="739966" cy="3005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39966" cy="300590"/>
            </a:xfrm>
            <a:custGeom>
              <a:avLst/>
              <a:gdLst/>
              <a:ahLst/>
              <a:cxnLst/>
              <a:rect l="l" t="t" r="r" b="b"/>
              <a:pathLst>
                <a:path w="739966" h="300590">
                  <a:moveTo>
                    <a:pt x="536766" y="0"/>
                  </a:moveTo>
                  <a:cubicBezTo>
                    <a:pt x="648990" y="0"/>
                    <a:pt x="739966" y="67289"/>
                    <a:pt x="739966" y="150295"/>
                  </a:cubicBezTo>
                  <a:cubicBezTo>
                    <a:pt x="739966" y="233301"/>
                    <a:pt x="648990" y="300590"/>
                    <a:pt x="536766" y="300590"/>
                  </a:cubicBezTo>
                  <a:lnTo>
                    <a:pt x="203200" y="300590"/>
                  </a:lnTo>
                  <a:cubicBezTo>
                    <a:pt x="90976" y="300590"/>
                    <a:pt x="0" y="233301"/>
                    <a:pt x="0" y="150295"/>
                  </a:cubicBezTo>
                  <a:cubicBezTo>
                    <a:pt x="0" y="672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68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739966" cy="310115"/>
            </a:xfrm>
            <a:prstGeom prst="rect">
              <a:avLst/>
            </a:prstGeom>
          </p:spPr>
          <p:txBody>
            <a:bodyPr lIns="21946" tIns="21946" rIns="21946" bIns="21946" rtlCol="0" anchor="ctr"/>
            <a:lstStyle/>
            <a:p>
              <a:pPr algn="ctr">
                <a:lnSpc>
                  <a:spcPts val="11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9994" y="8468871"/>
            <a:ext cx="5985399" cy="16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7"/>
              </a:lnSpc>
            </a:pPr>
            <a:r>
              <a:rPr lang="en-US" sz="2047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HEHSC – Health, Education and Human Service Community NN Council</a:t>
            </a:r>
          </a:p>
          <a:p>
            <a:pPr algn="ctr">
              <a:lnSpc>
                <a:spcPts val="2457"/>
              </a:lnSpc>
              <a:spcBef>
                <a:spcPct val="0"/>
              </a:spcBef>
            </a:pPr>
            <a:r>
              <a:rPr lang="en-US" sz="2047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NAIHS – Navajo Area Indian Health Service</a:t>
            </a:r>
          </a:p>
          <a:p>
            <a:pPr algn="ctr">
              <a:lnSpc>
                <a:spcPts val="2457"/>
              </a:lnSpc>
              <a:spcBef>
                <a:spcPct val="0"/>
              </a:spcBef>
            </a:pPr>
            <a:r>
              <a:rPr lang="en-US" sz="2047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NDOH - Navajo Department of Health</a:t>
            </a:r>
          </a:p>
          <a:p>
            <a:pPr algn="ctr">
              <a:lnSpc>
                <a:spcPts val="2457"/>
              </a:lnSpc>
              <a:spcBef>
                <a:spcPct val="0"/>
              </a:spcBef>
            </a:pPr>
            <a:r>
              <a:rPr lang="en-US" sz="2047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OPVP - Office of President and Vice-President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848600" y="6926525"/>
            <a:ext cx="2433007" cy="744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  <a:spcBef>
                <a:spcPct val="0"/>
              </a:spcBef>
            </a:pPr>
            <a:r>
              <a:rPr lang="en-US" sz="485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NDOH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77000" y="8030911"/>
            <a:ext cx="4779917" cy="1511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2"/>
              </a:lnSpc>
            </a:pPr>
            <a:r>
              <a:rPr lang="en-US" sz="1968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TBD</a:t>
            </a:r>
          </a:p>
          <a:p>
            <a:pPr algn="ctr">
              <a:lnSpc>
                <a:spcPts val="2362"/>
              </a:lnSpc>
            </a:pPr>
            <a:r>
              <a: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Director</a:t>
            </a:r>
          </a:p>
          <a:p>
            <a:pPr algn="ctr">
              <a:lnSpc>
                <a:spcPts val="2362"/>
              </a:lnSpc>
            </a:pPr>
            <a:endParaRPr lang="en-US" sz="196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362"/>
              </a:lnSpc>
            </a:pPr>
            <a:r>
              <a:rPr lang="en-US" sz="1968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Mike Winney</a:t>
            </a:r>
          </a:p>
          <a:p>
            <a:pPr algn="ctr">
              <a:lnSpc>
                <a:spcPts val="2362"/>
              </a:lnSpc>
              <a:spcBef>
                <a:spcPct val="0"/>
              </a:spcBef>
            </a:pPr>
            <a:r>
              <a:rPr lang="en-US" sz="196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IRB Coordinator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-533400" y="0"/>
            <a:ext cx="19735800" cy="117729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l="-29549" r="-3752" b="-26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2286000" y="342900"/>
            <a:ext cx="13716000" cy="1220616"/>
            <a:chOff x="0" y="0"/>
            <a:chExt cx="13004800" cy="1157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157325"/>
            </a:xfrm>
            <a:custGeom>
              <a:avLst/>
              <a:gdLst/>
              <a:ahLst/>
              <a:cxnLst/>
              <a:rect l="l" t="t" r="r" b="b"/>
              <a:pathLst>
                <a:path w="13004800" h="1157325">
                  <a:moveTo>
                    <a:pt x="0" y="0"/>
                  </a:moveTo>
                  <a:lnTo>
                    <a:pt x="13004800" y="0"/>
                  </a:lnTo>
                  <a:lnTo>
                    <a:pt x="13004800" y="1157325"/>
                  </a:lnTo>
                  <a:lnTo>
                    <a:pt x="0" y="1157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3004800" cy="125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1"/>
                </a:lnSpc>
              </a:pPr>
              <a:r>
                <a:rPr lang="en-US" sz="4859" b="1" dirty="0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NHRRB Assets and Strengths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1806619"/>
            <a:ext cx="16687800" cy="8342533"/>
            <a:chOff x="-2180982" y="-66675"/>
            <a:chExt cx="13844298" cy="79099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63316" cy="7843282"/>
            </a:xfrm>
            <a:custGeom>
              <a:avLst/>
              <a:gdLst/>
              <a:ahLst/>
              <a:cxnLst/>
              <a:rect l="l" t="t" r="r" b="b"/>
              <a:pathLst>
                <a:path w="11663316" h="7843282">
                  <a:moveTo>
                    <a:pt x="0" y="0"/>
                  </a:moveTo>
                  <a:lnTo>
                    <a:pt x="11663316" y="0"/>
                  </a:lnTo>
                  <a:lnTo>
                    <a:pt x="11663316" y="7843282"/>
                  </a:lnTo>
                  <a:lnTo>
                    <a:pt x="0" y="7843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180982" y="-66675"/>
              <a:ext cx="13844298" cy="79099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67940" lvl="1" indent="-333970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2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Navajo people have possessed indigenous knowledge &amp; science for over 1000 years</a:t>
              </a:r>
            </a:p>
            <a:p>
              <a:pPr algn="l">
                <a:lnSpc>
                  <a:spcPts val="3712"/>
                </a:lnSpc>
              </a:pPr>
              <a:endParaRPr lang="en-US" sz="4000" b="1" spc="-12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441" lvl="1" indent="-336720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2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National and international reputation as a leader of tribal IRBs.</a:t>
              </a:r>
            </a:p>
            <a:p>
              <a:pPr algn="l">
                <a:lnSpc>
                  <a:spcPts val="3712"/>
                </a:lnSpc>
              </a:pPr>
              <a:endParaRPr lang="en-US" sz="4000" b="1" spc="-12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441" lvl="1" indent="-336720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2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Established relationships with academic institutions such as NAU, Johns Hopkins, U of A, UNM, U of Utah, ASU, Diné College, NTU.</a:t>
              </a:r>
            </a:p>
            <a:p>
              <a:pPr algn="l">
                <a:lnSpc>
                  <a:spcPts val="3712"/>
                </a:lnSpc>
              </a:pPr>
              <a:endParaRPr lang="en-US" sz="4000" b="1" spc="-12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441" lvl="1" indent="-336720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2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Dedicated group of volunteer Board members</a:t>
              </a:r>
            </a:p>
            <a:p>
              <a:pPr algn="l">
                <a:lnSpc>
                  <a:spcPts val="3712"/>
                </a:lnSpc>
              </a:pPr>
              <a:endParaRPr lang="en-US" sz="4000" b="1" spc="-12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441" lvl="1" indent="-336720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2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Monitors 220 open studies, 1770 closed studies in archives</a:t>
              </a:r>
            </a:p>
            <a:p>
              <a:pPr algn="l">
                <a:lnSpc>
                  <a:spcPts val="3712"/>
                </a:lnSpc>
              </a:pPr>
              <a:endParaRPr lang="en-US" sz="4000" b="1" spc="-12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441" lvl="1" indent="-336720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2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Data sovereignty: all research data belong to the Navajo Nation</a:t>
              </a:r>
            </a:p>
            <a:p>
              <a:pPr algn="l">
                <a:lnSpc>
                  <a:spcPts val="3712"/>
                </a:lnSpc>
              </a:pPr>
              <a:endParaRPr lang="en-US" sz="4000" b="1" spc="-12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689" lvl="1" indent="-336844" algn="l">
                <a:lnSpc>
                  <a:spcPts val="3712"/>
                </a:lnSpc>
                <a:buFont typeface="Arial"/>
                <a:buChar char="•"/>
              </a:pPr>
              <a:r>
                <a:rPr lang="en-US" sz="4000" b="1" spc="-14" dirty="0">
                  <a:solidFill>
                    <a:srgbClr val="302615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Bi-annual NNIRB Research Conference in Window Rock </a:t>
              </a:r>
            </a:p>
            <a:p>
              <a:pPr algn="l">
                <a:lnSpc>
                  <a:spcPts val="2375"/>
                </a:lnSpc>
              </a:pPr>
              <a:endParaRPr lang="en-US" sz="4000" b="1" spc="-14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  <a:p>
              <a:pPr marL="673689" lvl="1" indent="-336844" algn="l">
                <a:lnSpc>
                  <a:spcPts val="2375"/>
                </a:lnSpc>
              </a:pPr>
              <a:endParaRPr lang="en-US" sz="4000" b="1" spc="-14" dirty="0">
                <a:solidFill>
                  <a:srgbClr val="302615"/>
                </a:solidFill>
                <a:latin typeface="Avenir Bold"/>
                <a:ea typeface="Avenir Bold"/>
                <a:cs typeface="Avenir Bold"/>
                <a:sym typeface="Avenir 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15038" y="8346"/>
            <a:ext cx="13716000" cy="1147522"/>
            <a:chOff x="0" y="0"/>
            <a:chExt cx="13004800" cy="1088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088021"/>
            </a:xfrm>
            <a:custGeom>
              <a:avLst/>
              <a:gdLst/>
              <a:ahLst/>
              <a:cxnLst/>
              <a:rect l="l" t="t" r="r" b="b"/>
              <a:pathLst>
                <a:path w="13004800" h="1088021">
                  <a:moveTo>
                    <a:pt x="0" y="0"/>
                  </a:moveTo>
                  <a:lnTo>
                    <a:pt x="13004800" y="0"/>
                  </a:lnTo>
                  <a:lnTo>
                    <a:pt x="13004800" y="1088021"/>
                  </a:lnTo>
                  <a:lnTo>
                    <a:pt x="0" y="10880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3004800" cy="118327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1"/>
                </a:lnSpc>
              </a:pPr>
              <a:r>
                <a:rPr lang="en-US" sz="4859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Research Process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401" y="1028700"/>
            <a:ext cx="17526000" cy="1102562"/>
            <a:chOff x="0" y="0"/>
            <a:chExt cx="12341966" cy="104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41965" cy="1045392"/>
            </a:xfrm>
            <a:custGeom>
              <a:avLst/>
              <a:gdLst/>
              <a:ahLst/>
              <a:cxnLst/>
              <a:rect l="l" t="t" r="r" b="b"/>
              <a:pathLst>
                <a:path w="12341965" h="1045392">
                  <a:moveTo>
                    <a:pt x="0" y="0"/>
                  </a:moveTo>
                  <a:lnTo>
                    <a:pt x="12341965" y="0"/>
                  </a:lnTo>
                  <a:lnTo>
                    <a:pt x="12341965" y="1045392"/>
                  </a:lnTo>
                  <a:lnTo>
                    <a:pt x="0" y="1045392"/>
                  </a:lnTo>
                  <a:close/>
                </a:path>
              </a:pathLst>
            </a:custGeom>
            <a:solidFill>
              <a:srgbClr val="FFDE59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5824"/>
              <a:ext cx="12341966" cy="8295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858"/>
                </a:lnSpc>
              </a:pPr>
              <a:r>
                <a:rPr lang="en-US" sz="3600" b="1" i="1" spc="-12" dirty="0">
                  <a:solidFill>
                    <a:srgbClr val="302615"/>
                  </a:solidFill>
                  <a:latin typeface="Avenir Bold Italics"/>
                  <a:ea typeface="Avenir Bold Italics"/>
                  <a:cs typeface="Avenir Bold Italics"/>
                  <a:sym typeface="Avenir Bold Italics"/>
                </a:rPr>
                <a:t>Prepare in advance * Carefully review NHRRB resources * Involve the community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391552" y="2311626"/>
            <a:ext cx="3474300" cy="2788126"/>
          </a:xfrm>
          <a:custGeom>
            <a:avLst/>
            <a:gdLst/>
            <a:ahLst/>
            <a:cxnLst/>
            <a:rect l="l" t="t" r="r" b="b"/>
            <a:pathLst>
              <a:path w="3474300" h="2788126">
                <a:moveTo>
                  <a:pt x="0" y="0"/>
                </a:moveTo>
                <a:lnTo>
                  <a:pt x="3474301" y="0"/>
                </a:lnTo>
                <a:lnTo>
                  <a:pt x="3474301" y="2788126"/>
                </a:lnTo>
                <a:lnTo>
                  <a:pt x="0" y="2788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590800" y="5206048"/>
            <a:ext cx="4411331" cy="4954965"/>
            <a:chOff x="0" y="0"/>
            <a:chExt cx="1031979" cy="13867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31979" cy="1386716"/>
            </a:xfrm>
            <a:custGeom>
              <a:avLst/>
              <a:gdLst/>
              <a:ahLst/>
              <a:cxnLst/>
              <a:rect l="l" t="t" r="r" b="b"/>
              <a:pathLst>
                <a:path w="1031979" h="1386716">
                  <a:moveTo>
                    <a:pt x="828779" y="0"/>
                  </a:moveTo>
                  <a:cubicBezTo>
                    <a:pt x="941004" y="0"/>
                    <a:pt x="1031979" y="310427"/>
                    <a:pt x="1031979" y="693358"/>
                  </a:cubicBezTo>
                  <a:cubicBezTo>
                    <a:pt x="1031979" y="1076289"/>
                    <a:pt x="941004" y="1386716"/>
                    <a:pt x="828779" y="1386716"/>
                  </a:cubicBezTo>
                  <a:lnTo>
                    <a:pt x="203200" y="1386716"/>
                  </a:lnTo>
                  <a:cubicBezTo>
                    <a:pt x="90976" y="1386716"/>
                    <a:pt x="0" y="1076289"/>
                    <a:pt x="0" y="693358"/>
                  </a:cubicBezTo>
                  <a:cubicBezTo>
                    <a:pt x="0" y="31042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9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031979" cy="1396241"/>
            </a:xfrm>
            <a:prstGeom prst="rect">
              <a:avLst/>
            </a:prstGeom>
          </p:spPr>
          <p:txBody>
            <a:bodyPr lIns="21946" tIns="21946" rIns="21946" bIns="21946" rtlCol="0" anchor="ctr"/>
            <a:lstStyle/>
            <a:p>
              <a:pPr algn="ctr">
                <a:lnSpc>
                  <a:spcPts val="11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13509" y="5206048"/>
            <a:ext cx="3687431" cy="4954965"/>
            <a:chOff x="0" y="0"/>
            <a:chExt cx="1031979" cy="13867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1979" cy="1386716"/>
            </a:xfrm>
            <a:custGeom>
              <a:avLst/>
              <a:gdLst/>
              <a:ahLst/>
              <a:cxnLst/>
              <a:rect l="l" t="t" r="r" b="b"/>
              <a:pathLst>
                <a:path w="1031979" h="1386716">
                  <a:moveTo>
                    <a:pt x="828779" y="0"/>
                  </a:moveTo>
                  <a:cubicBezTo>
                    <a:pt x="941004" y="0"/>
                    <a:pt x="1031979" y="310427"/>
                    <a:pt x="1031979" y="693358"/>
                  </a:cubicBezTo>
                  <a:cubicBezTo>
                    <a:pt x="1031979" y="1076289"/>
                    <a:pt x="941004" y="1386716"/>
                    <a:pt x="828779" y="1386716"/>
                  </a:cubicBezTo>
                  <a:lnTo>
                    <a:pt x="203200" y="1386716"/>
                  </a:lnTo>
                  <a:cubicBezTo>
                    <a:pt x="90976" y="1386716"/>
                    <a:pt x="0" y="1076289"/>
                    <a:pt x="0" y="693358"/>
                  </a:cubicBezTo>
                  <a:cubicBezTo>
                    <a:pt x="0" y="31042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4E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31979" cy="1396241"/>
            </a:xfrm>
            <a:prstGeom prst="rect">
              <a:avLst/>
            </a:prstGeom>
          </p:spPr>
          <p:txBody>
            <a:bodyPr lIns="21946" tIns="21946" rIns="21946" bIns="21946" rtlCol="0" anchor="ctr"/>
            <a:lstStyle/>
            <a:p>
              <a:pPr algn="ctr">
                <a:lnSpc>
                  <a:spcPts val="11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77059" y="5090747"/>
            <a:ext cx="4248741" cy="5061260"/>
            <a:chOff x="0" y="0"/>
            <a:chExt cx="986608" cy="14164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6608" cy="1416465"/>
            </a:xfrm>
            <a:custGeom>
              <a:avLst/>
              <a:gdLst/>
              <a:ahLst/>
              <a:cxnLst/>
              <a:rect l="l" t="t" r="r" b="b"/>
              <a:pathLst>
                <a:path w="986608" h="1416465">
                  <a:moveTo>
                    <a:pt x="783408" y="0"/>
                  </a:moveTo>
                  <a:cubicBezTo>
                    <a:pt x="895633" y="0"/>
                    <a:pt x="986608" y="317086"/>
                    <a:pt x="986608" y="708232"/>
                  </a:cubicBezTo>
                  <a:cubicBezTo>
                    <a:pt x="986608" y="1099378"/>
                    <a:pt x="895633" y="1416465"/>
                    <a:pt x="783408" y="1416465"/>
                  </a:cubicBezTo>
                  <a:lnTo>
                    <a:pt x="203200" y="1416465"/>
                  </a:lnTo>
                  <a:cubicBezTo>
                    <a:pt x="90976" y="1416465"/>
                    <a:pt x="0" y="1099378"/>
                    <a:pt x="0" y="708232"/>
                  </a:cubicBezTo>
                  <a:cubicBezTo>
                    <a:pt x="0" y="31708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5A0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986608" cy="1425990"/>
            </a:xfrm>
            <a:prstGeom prst="rect">
              <a:avLst/>
            </a:prstGeom>
          </p:spPr>
          <p:txBody>
            <a:bodyPr lIns="21946" tIns="21946" rIns="21946" bIns="21946" rtlCol="0" anchor="ctr"/>
            <a:lstStyle/>
            <a:p>
              <a:pPr algn="ctr">
                <a:lnSpc>
                  <a:spcPts val="11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7861562" y="2265208"/>
            <a:ext cx="2391325" cy="2834545"/>
          </a:xfrm>
          <a:custGeom>
            <a:avLst/>
            <a:gdLst/>
            <a:ahLst/>
            <a:cxnLst/>
            <a:rect l="l" t="t" r="r" b="b"/>
            <a:pathLst>
              <a:path w="2391325" h="2834545">
                <a:moveTo>
                  <a:pt x="0" y="0"/>
                </a:moveTo>
                <a:lnTo>
                  <a:pt x="2391325" y="0"/>
                </a:lnTo>
                <a:lnTo>
                  <a:pt x="2391325" y="2834544"/>
                </a:lnTo>
                <a:lnTo>
                  <a:pt x="0" y="2834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677059" y="2433992"/>
            <a:ext cx="3061007" cy="2529157"/>
          </a:xfrm>
          <a:custGeom>
            <a:avLst/>
            <a:gdLst/>
            <a:ahLst/>
            <a:cxnLst/>
            <a:rect l="l" t="t" r="r" b="b"/>
            <a:pathLst>
              <a:path w="3061007" h="2529157">
                <a:moveTo>
                  <a:pt x="0" y="0"/>
                </a:moveTo>
                <a:lnTo>
                  <a:pt x="3061007" y="0"/>
                </a:lnTo>
                <a:lnTo>
                  <a:pt x="3061007" y="2529157"/>
                </a:lnTo>
                <a:lnTo>
                  <a:pt x="0" y="2529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085628" y="5458180"/>
            <a:ext cx="3421673" cy="445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7"/>
              </a:lnSpc>
            </a:pPr>
            <a:r>
              <a:rPr lang="en-US" sz="34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Community partnership</a:t>
            </a:r>
          </a:p>
          <a:p>
            <a:pPr algn="ctr">
              <a:lnSpc>
                <a:spcPts val="3637"/>
              </a:lnSpc>
            </a:pPr>
            <a:endParaRPr lang="en-US" sz="3431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981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Navajo co-PIs / co-investigators</a:t>
            </a:r>
          </a:p>
          <a:p>
            <a:pPr algn="ctr">
              <a:lnSpc>
                <a:spcPts val="2981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981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involvement  </a:t>
            </a:r>
          </a:p>
          <a:p>
            <a:pPr algn="ctr">
              <a:lnSpc>
                <a:spcPts val="2981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981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&amp; cultural advisors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71661" y="5331301"/>
            <a:ext cx="3171128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3431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Support Letters</a:t>
            </a:r>
          </a:p>
          <a:p>
            <a:pPr algn="ctr">
              <a:lnSpc>
                <a:spcPts val="3602"/>
              </a:lnSpc>
            </a:pPr>
            <a:endParaRPr lang="en-US" sz="3431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953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Service Units / Facility CEO</a:t>
            </a:r>
          </a:p>
          <a:p>
            <a:pPr algn="ctr">
              <a:lnSpc>
                <a:spcPts val="2953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953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 / NIAHS Program Directors</a:t>
            </a:r>
          </a:p>
          <a:p>
            <a:pPr algn="ctr">
              <a:lnSpc>
                <a:spcPts val="2953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953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Superintendents</a:t>
            </a:r>
          </a:p>
          <a:p>
            <a:pPr algn="ctr">
              <a:lnSpc>
                <a:spcPts val="2953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215865" y="5340306"/>
            <a:ext cx="3171128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1"/>
              </a:lnSpc>
            </a:pPr>
            <a:r>
              <a:rPr lang="en-US" sz="3431" b="1" spc="-1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Permissions Resolutions </a:t>
            </a:r>
          </a:p>
          <a:p>
            <a:pPr algn="ctr">
              <a:lnSpc>
                <a:spcPts val="2812"/>
              </a:lnSpc>
            </a:pPr>
            <a:endParaRPr lang="en-US" sz="3431" b="1" spc="-13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812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Navajo Agency Councils</a:t>
            </a:r>
          </a:p>
          <a:p>
            <a:pPr algn="ctr">
              <a:lnSpc>
                <a:spcPts val="2812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812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Chapters</a:t>
            </a:r>
          </a:p>
          <a:p>
            <a:pPr algn="ctr">
              <a:lnSpc>
                <a:spcPts val="2812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812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 offices</a:t>
            </a:r>
          </a:p>
          <a:p>
            <a:pPr algn="ctr">
              <a:lnSpc>
                <a:spcPts val="2812"/>
              </a:lnSpc>
            </a:pPr>
            <a:endParaRPr lang="en-US" sz="281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812"/>
              </a:lnSpc>
            </a:pPr>
            <a:r>
              <a:rPr lang="en-US" sz="28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and/or School Boards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457200"/>
            <a:ext cx="13716000" cy="1485900"/>
            <a:chOff x="0" y="0"/>
            <a:chExt cx="13004800" cy="1408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408853"/>
            </a:xfrm>
            <a:custGeom>
              <a:avLst/>
              <a:gdLst/>
              <a:ahLst/>
              <a:cxnLst/>
              <a:rect l="l" t="t" r="r" b="b"/>
              <a:pathLst>
                <a:path w="13004800" h="1408853">
                  <a:moveTo>
                    <a:pt x="0" y="0"/>
                  </a:moveTo>
                  <a:lnTo>
                    <a:pt x="13004800" y="0"/>
                  </a:lnTo>
                  <a:lnTo>
                    <a:pt x="13004800" y="1408853"/>
                  </a:lnTo>
                  <a:lnTo>
                    <a:pt x="0" y="1408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15136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Navajo Nation Standards of Approval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0174" y="1892870"/>
            <a:ext cx="14330277" cy="6501259"/>
            <a:chOff x="-2424771" y="-53818"/>
            <a:chExt cx="13587225" cy="61641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62454" cy="6068907"/>
            </a:xfrm>
            <a:custGeom>
              <a:avLst/>
              <a:gdLst/>
              <a:ahLst/>
              <a:cxnLst/>
              <a:rect l="l" t="t" r="r" b="b"/>
              <a:pathLst>
                <a:path w="11162454" h="6068907">
                  <a:moveTo>
                    <a:pt x="0" y="0"/>
                  </a:moveTo>
                  <a:lnTo>
                    <a:pt x="11162454" y="0"/>
                  </a:lnTo>
                  <a:lnTo>
                    <a:pt x="11162454" y="6068907"/>
                  </a:lnTo>
                  <a:lnTo>
                    <a:pt x="0" y="60689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424771" y="-53818"/>
              <a:ext cx="8656238" cy="61641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Community involvement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Benefits to the Navajo Nation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Authority of the Navajo Nation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Research project description 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Informed consent form(s)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Participant fliers, handouts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Data collection forms 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Budget</a:t>
              </a:r>
            </a:p>
            <a:p>
              <a:pPr marL="746252" lvl="1" indent="-373126" algn="l">
                <a:lnSpc>
                  <a:spcPts val="6047"/>
                </a:lnSpc>
                <a:buFont typeface="Arial"/>
                <a:buChar char="•"/>
              </a:pPr>
              <a:r>
                <a:rPr lang="en-US" sz="4199" spc="-19" dirty="0">
                  <a:solidFill>
                    <a:srgbClr val="302615"/>
                  </a:solidFill>
                  <a:latin typeface="Arial" panose="020B0604020202020204" pitchFamily="34" charset="0"/>
                  <a:ea typeface="TT Ramillas"/>
                  <a:cs typeface="Arial" panose="020B0604020202020204" pitchFamily="34" charset="0"/>
                  <a:sym typeface="TT Ramillas"/>
                </a:rPr>
                <a:t>Principal Investigator certification</a:t>
              </a:r>
            </a:p>
            <a:p>
              <a:pPr marL="746252" lvl="1" indent="-373126" algn="l">
                <a:lnSpc>
                  <a:spcPts val="6047"/>
                </a:lnSpc>
              </a:pPr>
              <a:endParaRPr lang="en-US" sz="4199" spc="-19" dirty="0">
                <a:solidFill>
                  <a:srgbClr val="302615"/>
                </a:solidFill>
                <a:latin typeface="Arial" panose="020B0604020202020204" pitchFamily="34" charset="0"/>
                <a:ea typeface="TT Ramillas"/>
                <a:cs typeface="Arial" panose="020B0604020202020204" pitchFamily="34" charset="0"/>
                <a:sym typeface="TT Ramillas"/>
              </a:endParaRPr>
            </a:p>
            <a:p>
              <a:pPr marL="746252" lvl="1" indent="-373126" algn="l">
                <a:lnSpc>
                  <a:spcPts val="5039"/>
                </a:lnSpc>
              </a:pPr>
              <a:endParaRPr lang="en-US" sz="4199" spc="-19" dirty="0">
                <a:solidFill>
                  <a:srgbClr val="302615"/>
                </a:solidFill>
                <a:latin typeface="TT Ramillas"/>
                <a:ea typeface="TT Ramillas"/>
                <a:cs typeface="TT Ramillas"/>
                <a:sym typeface="TT Ramilla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9982200" y="1949630"/>
            <a:ext cx="8001000" cy="4870269"/>
          </a:xfrm>
          <a:custGeom>
            <a:avLst/>
            <a:gdLst/>
            <a:ahLst/>
            <a:cxnLst/>
            <a:rect l="l" t="t" r="r" b="b"/>
            <a:pathLst>
              <a:path w="5187777" h="2804204">
                <a:moveTo>
                  <a:pt x="0" y="0"/>
                </a:moveTo>
                <a:lnTo>
                  <a:pt x="5187777" y="0"/>
                </a:lnTo>
                <a:lnTo>
                  <a:pt x="5187777" y="2804204"/>
                </a:lnTo>
                <a:lnTo>
                  <a:pt x="0" y="280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924" b="-3292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457200"/>
            <a:ext cx="13716000" cy="1979926"/>
            <a:chOff x="0" y="0"/>
            <a:chExt cx="13004800" cy="1877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877263"/>
            </a:xfrm>
            <a:custGeom>
              <a:avLst/>
              <a:gdLst/>
              <a:ahLst/>
              <a:cxnLst/>
              <a:rect l="l" t="t" r="r" b="b"/>
              <a:pathLst>
                <a:path w="13004800" h="1877263">
                  <a:moveTo>
                    <a:pt x="0" y="0"/>
                  </a:moveTo>
                  <a:lnTo>
                    <a:pt x="13004800" y="0"/>
                  </a:lnTo>
                  <a:lnTo>
                    <a:pt x="13004800" y="1877263"/>
                  </a:lnTo>
                  <a:lnTo>
                    <a:pt x="0" y="18772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004800" cy="1982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30261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Navajo Research Studies</a:t>
              </a:r>
            </a:p>
            <a:p>
              <a:pPr algn="ctr">
                <a:lnSpc>
                  <a:spcPts val="4050"/>
                </a:lnSpc>
              </a:pPr>
              <a:r>
                <a:rPr lang="en-US" sz="3375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Jennifer Hudson, MPH</a:t>
              </a:r>
            </a:p>
            <a:p>
              <a:pPr algn="ctr">
                <a:lnSpc>
                  <a:spcPts val="4050"/>
                </a:lnSpc>
              </a:pPr>
              <a:r>
                <a:rPr lang="en-US" sz="3375">
                  <a:solidFill>
                    <a:srgbClr val="302615"/>
                  </a:solidFill>
                  <a:latin typeface="Arial"/>
                  <a:ea typeface="Arial"/>
                  <a:cs typeface="Arial"/>
                  <a:sym typeface="Arial"/>
                </a:rPr>
                <a:t> Health Promotion Student, NAU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3048000" y="2547631"/>
            <a:ext cx="12573000" cy="7713896"/>
          </a:xfrm>
          <a:custGeom>
            <a:avLst/>
            <a:gdLst/>
            <a:ahLst/>
            <a:cxnLst/>
            <a:rect l="l" t="t" r="r" b="b"/>
            <a:pathLst>
              <a:path w="10692032" h="7100449">
                <a:moveTo>
                  <a:pt x="0" y="0"/>
                </a:moveTo>
                <a:lnTo>
                  <a:pt x="10692032" y="0"/>
                </a:lnTo>
                <a:lnTo>
                  <a:pt x="10692032" y="7100449"/>
                </a:lnTo>
                <a:lnTo>
                  <a:pt x="0" y="7100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19" t="-9975" r="-19032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4410ED459774F8C866F016AFCEFCF" ma:contentTypeVersion="13" ma:contentTypeDescription="Create a new document." ma:contentTypeScope="" ma:versionID="e8aa571f047b9f44e4cbb9049a80300e">
  <xsd:schema xmlns:xsd="http://www.w3.org/2001/XMLSchema" xmlns:xs="http://www.w3.org/2001/XMLSchema" xmlns:p="http://schemas.microsoft.com/office/2006/metadata/properties" xmlns:ns3="1669a09b-e9d1-479d-835d-4d64cb778f54" xmlns:ns4="bed4cdc8-6d2b-4aa0-af0a-e96cb3134611" targetNamespace="http://schemas.microsoft.com/office/2006/metadata/properties" ma:root="true" ma:fieldsID="3925359aadce4610adbee849cc97c5ca" ns3:_="" ns4:_="">
    <xsd:import namespace="1669a09b-e9d1-479d-835d-4d64cb778f54"/>
    <xsd:import namespace="bed4cdc8-6d2b-4aa0-af0a-e96cb31346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9a09b-e9d1-479d-835d-4d64cb77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4cdc8-6d2b-4aa0-af0a-e96cb3134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69a09b-e9d1-479d-835d-4d64cb778f54" xsi:nil="true"/>
  </documentManagement>
</p:properties>
</file>

<file path=customXml/itemProps1.xml><?xml version="1.0" encoding="utf-8"?>
<ds:datastoreItem xmlns:ds="http://schemas.openxmlformats.org/officeDocument/2006/customXml" ds:itemID="{4BD0DF20-0EA1-4609-AE5A-15F895FAA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9a09b-e9d1-479d-835d-4d64cb778f54"/>
    <ds:schemaRef ds:uri="bed4cdc8-6d2b-4aa0-af0a-e96cb3134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F46AC-7F1C-46D4-81D9-918E93D84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7F609D-B81F-477F-A6FB-B75486E6BB6E}">
  <ds:schemaRefs>
    <ds:schemaRef ds:uri="http://schemas.microsoft.com/office/2006/metadata/properties"/>
    <ds:schemaRef ds:uri="http://schemas.microsoft.com/office/infopath/2007/PartnerControls"/>
    <ds:schemaRef ds:uri="1669a09b-e9d1-479d-835d-4d64cb778f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888</Words>
  <Application>Microsoft Office PowerPoint</Application>
  <PresentationFormat>Custom</PresentationFormat>
  <Paragraphs>196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</vt:lpstr>
      <vt:lpstr>Avenir Bold</vt:lpstr>
      <vt:lpstr>Arial Bold Italics</vt:lpstr>
      <vt:lpstr>Calibri</vt:lpstr>
      <vt:lpstr>Arial Bold</vt:lpstr>
      <vt:lpstr>Avenir Bold Italics</vt:lpstr>
      <vt:lpstr>Avenir Italics</vt:lpstr>
      <vt:lpstr>TT Ramillas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NHRRB Presentation</dc:title>
  <dc:creator>Exec NRO IRB</dc:creator>
  <cp:lastModifiedBy>Michael R. Winney</cp:lastModifiedBy>
  <cp:revision>3</cp:revision>
  <dcterms:created xsi:type="dcterms:W3CDTF">2006-08-16T00:00:00Z</dcterms:created>
  <dcterms:modified xsi:type="dcterms:W3CDTF">2025-05-27T18:08:54Z</dcterms:modified>
  <dc:identifier>DAGnnkO_ulw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0x010100CFD4410ED459774F8C866F016AFCEFCF</vt:lpwstr>
  </property>
</Properties>
</file>